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1"/>
  </p:notesMasterIdLst>
  <p:sldIdLst>
    <p:sldId id="256" r:id="rId2"/>
    <p:sldId id="257" r:id="rId3"/>
    <p:sldId id="258" r:id="rId4"/>
    <p:sldId id="274" r:id="rId5"/>
    <p:sldId id="275" r:id="rId6"/>
    <p:sldId id="273" r:id="rId7"/>
    <p:sldId id="259" r:id="rId8"/>
    <p:sldId id="260" r:id="rId9"/>
    <p:sldId id="276" r:id="rId10"/>
    <p:sldId id="262" r:id="rId11"/>
    <p:sldId id="263" r:id="rId12"/>
    <p:sldId id="264" r:id="rId13"/>
    <p:sldId id="277" r:id="rId14"/>
    <p:sldId id="278" r:id="rId15"/>
    <p:sldId id="266" r:id="rId16"/>
    <p:sldId id="267" r:id="rId17"/>
    <p:sldId id="268" r:id="rId18"/>
    <p:sldId id="269" r:id="rId19"/>
    <p:sldId id="271" r:id="rId20"/>
  </p:sldIdLst>
  <p:sldSz cx="12192000" cy="6858000"/>
  <p:notesSz cx="6858000" cy="12192000"/>
  <p:embeddedFontLst>
    <p:embeddedFont>
      <p:font typeface="EB Garamond" panose="00000500000000000000" pitchFamily="2" charset="0"/>
      <p:regular r:id="rId22"/>
      <p:bold r:id="rId23"/>
      <p:italic r:id="rId24"/>
      <p:boldItalic r:id="rId25"/>
    </p:embeddedFont>
    <p:embeddedFont>
      <p:font typeface="Nunito Sans" pitchFamily="2" charset="77"/>
      <p:regular r:id="rId26"/>
      <p:bold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37589B-3CBE-6B4E-B44E-CAE44F61352A}" v="9" dt="2026-10-24T17:14:42.7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4"/>
    <p:restoredTop sz="94610"/>
  </p:normalViewPr>
  <p:slideViewPr>
    <p:cSldViewPr snapToGrid="0" snapToObjects="1">
      <p:cViewPr>
        <p:scale>
          <a:sx n="104" d="100"/>
          <a:sy n="104" d="100"/>
        </p:scale>
        <p:origin x="144"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039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open. Last week was worry. Today Jesus goes straight on to judging. Keep it warm and unhurried.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and verse numbers came long after Matthew wrote: chapters about 800 years ago, verses about 500 years ago. One hillside, one talk. The eye is the thread that runs across the gap.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verses, then: this does not mean say nothing. Explain the word judge as sitting on the bench and writing someone off. Then the ruler: the measure you use is the measure used on you.</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C234E-922A-0378-9E26-D0CCF083F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069A3-3C5A-F778-80B0-A88917D69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8D9AD5-EB60-B554-6FEC-B49686554755}"/>
              </a:ext>
            </a:extLst>
          </p:cNvPr>
          <p:cNvSpPr>
            <a:spLocks noGrp="1"/>
          </p:cNvSpPr>
          <p:nvPr>
            <p:ph type="body" idx="1"/>
          </p:nvPr>
        </p:nvSpPr>
        <p:spPr/>
        <p:txBody>
          <a:bodyPr/>
          <a:lstStyle/>
          <a:p>
            <a:r>
              <a:rPr lang="en-US" dirty="0"/>
              <a:t>Read the verses, then: this does not mean say nothing. Explain the word judge as sitting on the bench and writing someone off. Then the ruler: the measure you use is the measure used on you.</a:t>
            </a:r>
          </a:p>
        </p:txBody>
      </p:sp>
      <p:sp>
        <p:nvSpPr>
          <p:cNvPr id="4" name="Slide Number Placeholder 3">
            <a:extLst>
              <a:ext uri="{FF2B5EF4-FFF2-40B4-BE49-F238E27FC236}">
                <a16:creationId xmlns:a16="http://schemas.microsoft.com/office/drawing/2014/main" id="{4BD30F9C-4A90-893B-407B-576B730D4FA8}"/>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4285942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9D814-C0A4-531F-A875-FCFAB49AC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76E49-43DC-42C9-8D85-4B00F15FB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9B05E3-809D-C1DB-E333-CA460B016133}"/>
              </a:ext>
            </a:extLst>
          </p:cNvPr>
          <p:cNvSpPr>
            <a:spLocks noGrp="1"/>
          </p:cNvSpPr>
          <p:nvPr>
            <p:ph type="body" idx="1"/>
          </p:nvPr>
        </p:nvSpPr>
        <p:spPr/>
        <p:txBody>
          <a:bodyPr/>
          <a:lstStyle/>
          <a:p>
            <a:r>
              <a:rPr lang="en-US" dirty="0"/>
              <a:t>Read the verses, then: this does not mean say nothing. Explain the word judge as sitting on the bench and writing someone off. Then the ruler: the measure you use is the measure used on you.</a:t>
            </a:r>
          </a:p>
        </p:txBody>
      </p:sp>
      <p:sp>
        <p:nvSpPr>
          <p:cNvPr id="4" name="Slide Number Placeholder 3">
            <a:extLst>
              <a:ext uri="{FF2B5EF4-FFF2-40B4-BE49-F238E27FC236}">
                <a16:creationId xmlns:a16="http://schemas.microsoft.com/office/drawing/2014/main" id="{597633EA-DC52-7010-F9DA-74EC6E5802FD}"/>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310499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649F1-4A22-B00A-3FD2-126F3CBD2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3D667-FB18-7BBF-9EB6-AD590886FC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FCC0E4-1993-2200-ACBF-2017AFA07F7D}"/>
              </a:ext>
            </a:extLst>
          </p:cNvPr>
          <p:cNvSpPr>
            <a:spLocks noGrp="1"/>
          </p:cNvSpPr>
          <p:nvPr>
            <p:ph type="body" idx="1"/>
          </p:nvPr>
        </p:nvSpPr>
        <p:spPr/>
        <p:txBody>
          <a:bodyPr/>
          <a:lstStyle/>
          <a:p>
            <a:r>
              <a:rPr lang="en-US" dirty="0"/>
              <a:t>Read the verses, then: this does not mean say nothing. Explain the word judge as sitting on the bench and writing someone off. Then the ruler: the measure you use is the measure used on you.</a:t>
            </a:r>
          </a:p>
        </p:txBody>
      </p:sp>
      <p:sp>
        <p:nvSpPr>
          <p:cNvPr id="4" name="Slide Number Placeholder 3">
            <a:extLst>
              <a:ext uri="{FF2B5EF4-FFF2-40B4-BE49-F238E27FC236}">
                <a16:creationId xmlns:a16="http://schemas.microsoft.com/office/drawing/2014/main" id="{A1BE4AE7-E72F-B22F-E0E4-9499188DBB15}"/>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547761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 with a plank sticking out of his eye, offering to help with a speck. It is meant to be funny. Your brother, not a stranger: someone close enough that you could genuinely help.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still wants the speck dealt with. He just wants it done by someone who can see properly. Link back to the lamp: a plank blocks the light, and you cannot see the thing that is blocking your sight.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isn’t asking for perfect, he’s asking for honest. Four common planks and the way out of each. For the fourth, see 1 John 1:9 and James 5:16; for the closing prayer, Psalm 139:23. Check the wording of each in your translation.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strange verse; people have debated it for a long time, so do not pretend to settle it. The point is wisdom: is now the right time, am I the right person, am I doing this out of love? Often it is as simple as asking permission.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Josiah: Neco’s message is presented in 2 Chronicles 35:22 as coming “from the mouth of God”; Josiah did not listen and died at Megiddo. Note that 2 Kings 23:29 tells the story without that detail. We are not told why Josiah would not listen. Giving: you can be right and still be the wrong person; pray, wait, earn the right to be heard, or hand it to someone who already has it.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here. If they remember one line from Matthew, this is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9FC6F-EDD9-5CC9-182D-24CFEFF9F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51DDF-E4D2-DAD6-3230-BDF6F3168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27876-94FF-7BAA-46BA-B1ADCDA72A3C}"/>
              </a:ext>
            </a:extLst>
          </p:cNvPr>
          <p:cNvSpPr>
            <a:spLocks noGrp="1"/>
          </p:cNvSpPr>
          <p:nvPr>
            <p:ph type="body" idx="1"/>
          </p:nvPr>
        </p:nvSpPr>
        <p:spPr/>
        <p:txBody>
          <a:bodyPr/>
          <a:lstStyle/>
          <a:p>
            <a:r>
              <a:rPr lang="en-US" dirty="0"/>
              <a:t>Read the verses, then: this does not mean say nothing. Explain the word judge as sitting on the bench and writing someone off. Then the ruler: the measure you use is the measure used on you.</a:t>
            </a:r>
          </a:p>
        </p:txBody>
      </p:sp>
      <p:sp>
        <p:nvSpPr>
          <p:cNvPr id="4" name="Slide Number Placeholder 3">
            <a:extLst>
              <a:ext uri="{FF2B5EF4-FFF2-40B4-BE49-F238E27FC236}">
                <a16:creationId xmlns:a16="http://schemas.microsoft.com/office/drawing/2014/main" id="{008E1AA8-42BF-E5A8-B4A7-621EB1BE0E26}"/>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270725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1D2BB-06A7-696A-DE6C-22FE1C3FE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31C57-2D6C-DAEE-8B26-A9D3A4B91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16EDA-99BA-1336-D96F-D05004C62BC6}"/>
              </a:ext>
            </a:extLst>
          </p:cNvPr>
          <p:cNvSpPr>
            <a:spLocks noGrp="1"/>
          </p:cNvSpPr>
          <p:nvPr>
            <p:ph type="body" idx="1"/>
          </p:nvPr>
        </p:nvSpPr>
        <p:spPr/>
        <p:txBody>
          <a:bodyPr/>
          <a:lstStyle/>
          <a:p>
            <a:r>
              <a:rPr lang="en-US" dirty="0"/>
              <a:t>Read the verses, then: this does not mean say nothing. Explain the word judge as sitting on the bench and writing someone off. Then the ruler: the measure you use is the measure used on you.</a:t>
            </a:r>
          </a:p>
        </p:txBody>
      </p:sp>
      <p:sp>
        <p:nvSpPr>
          <p:cNvPr id="4" name="Slide Number Placeholder 3">
            <a:extLst>
              <a:ext uri="{FF2B5EF4-FFF2-40B4-BE49-F238E27FC236}">
                <a16:creationId xmlns:a16="http://schemas.microsoft.com/office/drawing/2014/main" id="{BD78212A-8A5A-76B1-9A94-C9D056F771ED}"/>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17459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Matthew judges a fault. James judges worth, before anyone has said hello. Then bring it home: a gold ring is unlikely in this room, so who gets the warm welcome after the service?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This is the line to take from James.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when you speak, are you hoping they will be helped, or hoping they will feel it? Help wants the person to get better. Judgment is happy as long as the person gets told.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answer them now; just carry them. Pick the one that made you wince and do one small thing about it this week.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and James say the same thing from two angles. Then the Father: ask, and it will be given to you (Matthew 7:7). Close in prayer.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16212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2799"/>
            <a:ext cx="10566400" cy="670520"/>
          </a:xfrm>
          <a:prstGeom prst="rect">
            <a:avLst/>
          </a:prstGeom>
          <a:noFill/>
          <a:ln/>
        </p:spPr>
        <p:txBody>
          <a:bodyPr wrap="square" lIns="0" tIns="0" rIns="0" bIns="0" rtlCol="0" anchor="t"/>
          <a:lstStyle>
            <a:lvl1pPr marL="0" indent="0" algn="l">
              <a:lnSpc>
                <a:spcPct val="115000"/>
              </a:lnSpc>
              <a:buNone/>
              <a:defRPr lang="en-US" sz="4800" dirty="0">
                <a:solidFill>
                  <a:srgbClr val="F5EFE3"/>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4800" dirty="0"/>
          </a:p>
        </p:txBody>
      </p:sp>
      <p:sp>
        <p:nvSpPr>
          <p:cNvPr id="3" name="Text Placeholder 2"/>
          <p:cNvSpPr>
            <a:spLocks noGrp="1"/>
          </p:cNvSpPr>
          <p:nvPr>
            <p:ph type="body" idx="101"/>
          </p:nvPr>
        </p:nvSpPr>
        <p:spPr>
          <a:xfrm>
            <a:off x="812800" y="2258120"/>
            <a:ext cx="10566400" cy="3787080"/>
          </a:xfrm>
          <a:prstGeom prst="rect">
            <a:avLst/>
          </a:prstGeom>
          <a:noFill/>
          <a:ln/>
        </p:spPr>
        <p:txBody>
          <a:bodyPr wrap="square" lIns="0" tIns="0" rIns="0" bIns="0" rtlCol="0" anchor="t"/>
          <a:lstStyle>
            <a:lvl1pPr marL="0" indent="0" algn="l">
              <a:lnSpc>
                <a:spcPct val="140000"/>
              </a:lnSpc>
              <a:buNone/>
              <a:defRPr lang="en-US" sz="1600" dirty="0">
                <a:solidFill>
                  <a:srgbClr val="F5EFE3"/>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6212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2799"/>
            <a:ext cx="10566400" cy="670520"/>
          </a:xfrm>
          <a:prstGeom prst="rect">
            <a:avLst/>
          </a:prstGeom>
          <a:noFill/>
          <a:ln/>
        </p:spPr>
        <p:txBody>
          <a:bodyPr wrap="square" lIns="0" tIns="0" rIns="0" bIns="0" rtlCol="0" anchor="t"/>
          <a:lstStyle>
            <a:lvl1pPr marL="0" indent="0" algn="l">
              <a:lnSpc>
                <a:spcPct val="115000"/>
              </a:lnSpc>
              <a:buNone/>
              <a:defRPr lang="en-US" sz="4800" dirty="0">
                <a:solidFill>
                  <a:srgbClr val="F5EFE3"/>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4800" dirty="0"/>
          </a:p>
        </p:txBody>
      </p:sp>
      <p:sp>
        <p:nvSpPr>
          <p:cNvPr id="3" name="Text Placeholder 2"/>
          <p:cNvSpPr>
            <a:spLocks noGrp="1"/>
          </p:cNvSpPr>
          <p:nvPr>
            <p:ph type="body" idx="101"/>
          </p:nvPr>
        </p:nvSpPr>
        <p:spPr>
          <a:xfrm>
            <a:off x="812800" y="2258120"/>
            <a:ext cx="10566400" cy="3787080"/>
          </a:xfrm>
          <a:prstGeom prst="rect">
            <a:avLst/>
          </a:prstGeom>
          <a:noFill/>
          <a:ln/>
        </p:spPr>
        <p:txBody>
          <a:bodyPr wrap="square" lIns="0" tIns="0" rIns="0" bIns="0" rtlCol="0" anchor="t"/>
          <a:lstStyle>
            <a:lvl1pPr marL="0" indent="0" algn="l">
              <a:lnSpc>
                <a:spcPct val="140000"/>
              </a:lnSpc>
              <a:buNone/>
              <a:defRPr lang="en-US" sz="1600" dirty="0">
                <a:solidFill>
                  <a:srgbClr val="F5EFE3"/>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12C"/>
        </a:solidFill>
        <a:effectLst/>
      </p:bgPr>
    </p:bg>
    <p:spTree>
      <p:nvGrpSpPr>
        <p:cNvPr id="1" name=""/>
        <p:cNvGrpSpPr/>
        <p:nvPr/>
      </p:nvGrpSpPr>
      <p:grpSpPr>
        <a:xfrm>
          <a:off x="0" y="0"/>
          <a:ext cx="0" cy="0"/>
          <a:chOff x="0" y="0"/>
          <a:chExt cx="0" cy="0"/>
        </a:xfrm>
      </p:grpSpPr>
      <p:sp>
        <p:nvSpPr>
          <p:cNvPr id="2" name="Text 0"/>
          <p:cNvSpPr/>
          <p:nvPr/>
        </p:nvSpPr>
        <p:spPr>
          <a:xfrm>
            <a:off x="812800" y="200025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kern="0" spc="300" dirty="0">
                <a:solidFill>
                  <a:srgbClr val="E0B44C"/>
                </a:solidFill>
                <a:latin typeface="Nunito Sans" pitchFamily="34" charset="0"/>
                <a:ea typeface="Nunito Sans" pitchFamily="34" charset="-122"/>
                <a:cs typeface="Nunito Sans" pitchFamily="34" charset="-120"/>
              </a:rPr>
              <a:t>SERMON ON THE MOUNT</a:t>
            </a:r>
            <a:endParaRPr lang="en-US" sz="1600" dirty="0"/>
          </a:p>
        </p:txBody>
      </p:sp>
      <p:sp>
        <p:nvSpPr>
          <p:cNvPr id="3" name="Text 1"/>
          <p:cNvSpPr>
            <a:spLocks noGrp="1"/>
          </p:cNvSpPr>
          <p:nvPr>
            <p:ph type="title"/>
          </p:nvPr>
        </p:nvSpPr>
        <p:spPr>
          <a:xfrm>
            <a:off x="812800" y="2538710"/>
            <a:ext cx="10883392" cy="1358900"/>
          </a:xfrm>
          <a:prstGeom prst="rect">
            <a:avLst/>
          </a:prstGeom>
          <a:noFill/>
          <a:ln/>
        </p:spPr>
        <p:txBody>
          <a:bodyPr wrap="square" lIns="0" tIns="0" rIns="0" bIns="0" rtlCol="0" anchor="t">
            <a:normAutofit/>
          </a:bodyPr>
          <a:lstStyle/>
          <a:p>
            <a:pPr marL="0" indent="0" algn="l">
              <a:lnSpc>
                <a:spcPts val="10500"/>
              </a:lnSpc>
              <a:buNone/>
            </a:pPr>
            <a:r>
              <a:rPr lang="en-US" sz="10000" b="1" i="0" dirty="0">
                <a:solidFill>
                  <a:srgbClr val="F5EFE3"/>
                </a:solidFill>
                <a:latin typeface="EB Garamond" pitchFamily="18" charset="0"/>
                <a:ea typeface="EB Garamond" pitchFamily="18" charset="-122"/>
                <a:cs typeface="EB Garamond" pitchFamily="18" charset="-120"/>
              </a:rPr>
              <a:t>Do </a:t>
            </a:r>
            <a:r>
              <a:rPr lang="en-US" sz="10000" b="1" i="0">
                <a:solidFill>
                  <a:srgbClr val="F5EFE3"/>
                </a:solidFill>
                <a:latin typeface="EB Garamond" pitchFamily="18" charset="0"/>
                <a:ea typeface="EB Garamond" pitchFamily="18" charset="-122"/>
                <a:cs typeface="EB Garamond" pitchFamily="18" charset="-120"/>
              </a:rPr>
              <a:t>Not Judge</a:t>
            </a:r>
            <a:endParaRPr lang="en-US" sz="10000" dirty="0"/>
          </a:p>
        </p:txBody>
      </p:sp>
      <p:sp>
        <p:nvSpPr>
          <p:cNvPr id="4" name="Shape 2"/>
          <p:cNvSpPr/>
          <p:nvPr/>
        </p:nvSpPr>
        <p:spPr>
          <a:xfrm>
            <a:off x="812800" y="4126210"/>
            <a:ext cx="1016000" cy="50800"/>
          </a:xfrm>
          <a:prstGeom prst="roundRect">
            <a:avLst>
              <a:gd name="adj" fmla="val 50000"/>
            </a:avLst>
          </a:prstGeom>
          <a:solidFill>
            <a:srgbClr val="E0B44C"/>
          </a:solidFill>
          <a:ln/>
        </p:spPr>
        <p:txBody>
          <a:bodyPr/>
          <a:lstStyle/>
          <a:p>
            <a:endParaRPr lang="en-US"/>
          </a:p>
        </p:txBody>
      </p:sp>
      <p:sp>
        <p:nvSpPr>
          <p:cNvPr id="5" name="Text 3"/>
          <p:cNvSpPr/>
          <p:nvPr/>
        </p:nvSpPr>
        <p:spPr>
          <a:xfrm>
            <a:off x="812800" y="4431010"/>
            <a:ext cx="10883392" cy="452090"/>
          </a:xfrm>
          <a:prstGeom prst="rect">
            <a:avLst/>
          </a:prstGeom>
          <a:noFill/>
          <a:ln/>
        </p:spPr>
        <p:txBody>
          <a:bodyPr wrap="square" lIns="0" tIns="0" rIns="0" bIns="0" rtlCol="0" anchor="t">
            <a:normAutofit/>
          </a:bodyPr>
          <a:lstStyle/>
          <a:p>
            <a:pPr marL="0" indent="0" algn="l">
              <a:lnSpc>
                <a:spcPts val="3360"/>
              </a:lnSpc>
              <a:buNone/>
            </a:pPr>
            <a:r>
              <a:rPr lang="en-US" sz="2400">
                <a:solidFill>
                  <a:srgbClr val="C9D3DC"/>
                </a:solidFill>
                <a:latin typeface="Nunito Sans" pitchFamily="34" charset="0"/>
                <a:ea typeface="Nunito Sans" pitchFamily="34" charset="-122"/>
                <a:cs typeface="Nunito Sans" pitchFamily="34" charset="-120"/>
              </a:rPr>
              <a:t>Matthew 7:1-6 </a:t>
            </a:r>
            <a:r>
              <a:rPr lang="en-US" sz="2400" dirty="0">
                <a:solidFill>
                  <a:srgbClr val="C9D3DC"/>
                </a:solidFill>
                <a:latin typeface="Nunito Sans" pitchFamily="34" charset="0"/>
                <a:ea typeface="Nunito Sans" pitchFamily="34" charset="-122"/>
                <a:cs typeface="Nunito Sans" pitchFamily="34" charset="-120"/>
              </a:rPr>
              <a:t>and </a:t>
            </a:r>
            <a:r>
              <a:rPr lang="en-US" sz="2400">
                <a:solidFill>
                  <a:srgbClr val="C9D3DC"/>
                </a:solidFill>
                <a:latin typeface="Nunito Sans" pitchFamily="34" charset="0"/>
                <a:ea typeface="Nunito Sans" pitchFamily="34" charset="-122"/>
                <a:cs typeface="Nunito Sans" pitchFamily="34" charset="-120"/>
              </a:rPr>
              <a:t>James 2:1-7</a:t>
            </a:r>
            <a:endParaRPr lang="en-US" sz="2400" dirty="0"/>
          </a:p>
        </p:txBody>
      </p:sp>
      <p:sp>
        <p:nvSpPr>
          <p:cNvPr id="7" name="TextBox 6">
            <a:extLst>
              <a:ext uri="{FF2B5EF4-FFF2-40B4-BE49-F238E27FC236}">
                <a16:creationId xmlns:a16="http://schemas.microsoft.com/office/drawing/2014/main" id="{481254CA-4BBE-53FD-308B-5224D17B5658}"/>
              </a:ext>
            </a:extLst>
          </p:cNvPr>
          <p:cNvSpPr txBox="1"/>
          <p:nvPr/>
        </p:nvSpPr>
        <p:spPr>
          <a:xfrm>
            <a:off x="8217583" y="2310110"/>
            <a:ext cx="1016001" cy="1631216"/>
          </a:xfrm>
          <a:prstGeom prst="rect">
            <a:avLst/>
          </a:prstGeom>
          <a:noFill/>
        </p:spPr>
        <p:txBody>
          <a:bodyPr wrap="square">
            <a:spAutoFit/>
          </a:bodyPr>
          <a:lstStyle/>
          <a:p>
            <a:r>
              <a:rPr lang="en-US" sz="10000" b="1">
                <a:solidFill>
                  <a:srgbClr val="F5EFE3"/>
                </a:solidFill>
                <a:latin typeface="EB Garamond" pitchFamily="18" charset="0"/>
                <a:ea typeface="EB Garamond" pitchFamily="18"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EFE3"/>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3233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B2733"/>
                </a:solidFill>
                <a:latin typeface="EB Garamond" pitchFamily="18" charset="0"/>
                <a:ea typeface="EB Garamond" pitchFamily="18" charset="-122"/>
                <a:cs typeface="EB Garamond" pitchFamily="18" charset="-120"/>
              </a:rPr>
              <a:t>One message</a:t>
            </a:r>
            <a:r>
              <a:rPr lang="en-US" sz="4800" b="1" i="0">
                <a:solidFill>
                  <a:srgbClr val="1B2733"/>
                </a:solidFill>
                <a:latin typeface="EB Garamond" pitchFamily="18" charset="0"/>
                <a:ea typeface="EB Garamond" pitchFamily="18" charset="-122"/>
                <a:cs typeface="EB Garamond" pitchFamily="18" charset="-120"/>
              </a:rPr>
              <a:t>, many weeks</a:t>
            </a:r>
            <a:endParaRPr lang="en-US" sz="4800" dirty="0"/>
          </a:p>
        </p:txBody>
      </p:sp>
      <p:sp>
        <p:nvSpPr>
          <p:cNvPr id="3" name="Shape 1"/>
          <p:cNvSpPr/>
          <p:nvPr/>
        </p:nvSpPr>
        <p:spPr>
          <a:xfrm>
            <a:off x="812800" y="2400300"/>
            <a:ext cx="4521200" cy="2301180"/>
          </a:xfrm>
          <a:prstGeom prst="roundRect">
            <a:avLst>
              <a:gd name="adj" fmla="val 6623"/>
            </a:avLst>
          </a:prstGeom>
          <a:solidFill>
            <a:srgbClr val="16212C"/>
          </a:solidFill>
          <a:ln/>
        </p:spPr>
        <p:txBody>
          <a:bodyPr/>
          <a:lstStyle/>
          <a:p>
            <a:endParaRPr lang="en-US"/>
          </a:p>
        </p:txBody>
      </p:sp>
      <p:sp>
        <p:nvSpPr>
          <p:cNvPr id="4" name="Text 2"/>
          <p:cNvSpPr/>
          <p:nvPr/>
        </p:nvSpPr>
        <p:spPr>
          <a:xfrm>
            <a:off x="1168400" y="2755900"/>
            <a:ext cx="3924300" cy="309860"/>
          </a:xfrm>
          <a:prstGeom prst="rect">
            <a:avLst/>
          </a:prstGeom>
          <a:noFill/>
          <a:ln/>
        </p:spPr>
        <p:txBody>
          <a:bodyPr wrap="square" lIns="0" tIns="0" rIns="0" bIns="0" rtlCol="0" anchor="t">
            <a:normAutofit/>
          </a:bodyPr>
          <a:lstStyle/>
          <a:p>
            <a:pPr marL="0" indent="0" algn="l">
              <a:lnSpc>
                <a:spcPts val="2240"/>
              </a:lnSpc>
              <a:buNone/>
            </a:pPr>
            <a:r>
              <a:rPr lang="en-US" sz="1600" b="1" kern="0" spc="150" dirty="0">
                <a:solidFill>
                  <a:srgbClr val="E0B44C"/>
                </a:solidFill>
                <a:latin typeface="Nunito Sans" pitchFamily="34" charset="0"/>
                <a:ea typeface="Nunito Sans" pitchFamily="34" charset="-122"/>
                <a:cs typeface="Nunito Sans" pitchFamily="34" charset="-120"/>
              </a:rPr>
              <a:t>LAST WEEK</a:t>
            </a:r>
            <a:endParaRPr lang="en-US" sz="1600" dirty="0"/>
          </a:p>
        </p:txBody>
      </p:sp>
      <p:sp>
        <p:nvSpPr>
          <p:cNvPr id="5" name="Text 3"/>
          <p:cNvSpPr/>
          <p:nvPr/>
        </p:nvSpPr>
        <p:spPr>
          <a:xfrm>
            <a:off x="1168400" y="3141960"/>
            <a:ext cx="3924300" cy="825500"/>
          </a:xfrm>
          <a:prstGeom prst="rect">
            <a:avLst/>
          </a:prstGeom>
          <a:noFill/>
          <a:ln/>
        </p:spPr>
        <p:txBody>
          <a:bodyPr wrap="square" lIns="0" tIns="0" rIns="0" bIns="0" rtlCol="0" anchor="t">
            <a:normAutofit fontScale="92500"/>
          </a:bodyPr>
          <a:lstStyle/>
          <a:p>
            <a:pPr marL="0" indent="0" algn="l">
              <a:lnSpc>
                <a:spcPts val="6300"/>
              </a:lnSpc>
              <a:buNone/>
            </a:pPr>
            <a:r>
              <a:rPr lang="en-US" sz="6000" b="1" dirty="0">
                <a:solidFill>
                  <a:srgbClr val="F5EFE3"/>
                </a:solidFill>
                <a:latin typeface="EB Garamond" pitchFamily="18" charset="0"/>
                <a:ea typeface="EB Garamond" pitchFamily="18" charset="-122"/>
                <a:cs typeface="EB Garamond" pitchFamily="18" charset="-120"/>
              </a:rPr>
              <a:t>Worry</a:t>
            </a:r>
            <a:endParaRPr lang="en-US" sz="6000" dirty="0"/>
          </a:p>
        </p:txBody>
      </p:sp>
      <p:sp>
        <p:nvSpPr>
          <p:cNvPr id="6" name="Text 4"/>
          <p:cNvSpPr/>
          <p:nvPr/>
        </p:nvSpPr>
        <p:spPr>
          <a:xfrm>
            <a:off x="1168400" y="4043660"/>
            <a:ext cx="3924300" cy="327620"/>
          </a:xfrm>
          <a:prstGeom prst="rect">
            <a:avLst/>
          </a:prstGeom>
          <a:noFill/>
          <a:ln/>
        </p:spPr>
        <p:txBody>
          <a:bodyPr wrap="square" lIns="0" tIns="0" rIns="0" bIns="0" rtlCol="0" anchor="t">
            <a:normAutofit/>
          </a:bodyPr>
          <a:lstStyle/>
          <a:p>
            <a:pPr marL="0" indent="0" algn="l">
              <a:lnSpc>
                <a:spcPts val="2380"/>
              </a:lnSpc>
              <a:buNone/>
            </a:pPr>
            <a:r>
              <a:rPr lang="en-US" sz="1700">
                <a:solidFill>
                  <a:srgbClr val="C9D3DC"/>
                </a:solidFill>
                <a:latin typeface="Nunito Sans" pitchFamily="34" charset="0"/>
                <a:ea typeface="Nunito Sans" pitchFamily="34" charset="-122"/>
                <a:cs typeface="Nunito Sans" pitchFamily="34" charset="-120"/>
              </a:rPr>
              <a:t>Matthew 6:25-34</a:t>
            </a:r>
            <a:endParaRPr lang="en-US" sz="1700" dirty="0"/>
          </a:p>
        </p:txBody>
      </p:sp>
      <p:pic>
        <p:nvPicPr>
          <p:cNvPr id="7" name="Image 0" descr="arrow-right"/>
          <p:cNvPicPr>
            <a:picLocks noChangeAspect="1"/>
          </p:cNvPicPr>
          <p:nvPr/>
        </p:nvPicPr>
        <p:blipFill>
          <a:blip r:embed="rId3"/>
          <a:srcRect/>
          <a:stretch/>
        </p:blipFill>
        <p:spPr>
          <a:xfrm>
            <a:off x="5588000" y="3265140"/>
            <a:ext cx="1016000" cy="571500"/>
          </a:xfrm>
          <a:prstGeom prst="rect">
            <a:avLst/>
          </a:prstGeom>
        </p:spPr>
      </p:pic>
      <p:sp>
        <p:nvSpPr>
          <p:cNvPr id="8" name="Shape 5"/>
          <p:cNvSpPr/>
          <p:nvPr/>
        </p:nvSpPr>
        <p:spPr>
          <a:xfrm>
            <a:off x="6858000" y="2400300"/>
            <a:ext cx="4521200" cy="2301180"/>
          </a:xfrm>
          <a:prstGeom prst="roundRect">
            <a:avLst>
              <a:gd name="adj" fmla="val 6623"/>
            </a:avLst>
          </a:prstGeom>
          <a:solidFill>
            <a:srgbClr val="E0B44C"/>
          </a:solidFill>
          <a:ln/>
        </p:spPr>
        <p:txBody>
          <a:bodyPr/>
          <a:lstStyle/>
          <a:p>
            <a:endParaRPr lang="en-US"/>
          </a:p>
        </p:txBody>
      </p:sp>
      <p:sp>
        <p:nvSpPr>
          <p:cNvPr id="9" name="Text 6"/>
          <p:cNvSpPr/>
          <p:nvPr/>
        </p:nvSpPr>
        <p:spPr>
          <a:xfrm>
            <a:off x="7213600" y="2755900"/>
            <a:ext cx="3924300" cy="309860"/>
          </a:xfrm>
          <a:prstGeom prst="rect">
            <a:avLst/>
          </a:prstGeom>
          <a:noFill/>
          <a:ln/>
        </p:spPr>
        <p:txBody>
          <a:bodyPr wrap="square" lIns="0" tIns="0" rIns="0" bIns="0" rtlCol="0" anchor="t">
            <a:normAutofit/>
          </a:bodyPr>
          <a:lstStyle/>
          <a:p>
            <a:pPr marL="0" indent="0" algn="l">
              <a:lnSpc>
                <a:spcPts val="2240"/>
              </a:lnSpc>
              <a:buNone/>
            </a:pPr>
            <a:r>
              <a:rPr lang="en-US" sz="1600" b="1" kern="0" spc="150" dirty="0">
                <a:solidFill>
                  <a:srgbClr val="16212C"/>
                </a:solidFill>
                <a:latin typeface="Nunito Sans" pitchFamily="34" charset="0"/>
                <a:ea typeface="Nunito Sans" pitchFamily="34" charset="-122"/>
                <a:cs typeface="Nunito Sans" pitchFamily="34" charset="-120"/>
              </a:rPr>
              <a:t>TODAY</a:t>
            </a:r>
            <a:endParaRPr lang="en-US" sz="1600" dirty="0"/>
          </a:p>
        </p:txBody>
      </p:sp>
      <p:sp>
        <p:nvSpPr>
          <p:cNvPr id="10" name="Text 7"/>
          <p:cNvSpPr/>
          <p:nvPr/>
        </p:nvSpPr>
        <p:spPr>
          <a:xfrm>
            <a:off x="7213600" y="3141960"/>
            <a:ext cx="3924300" cy="825500"/>
          </a:xfrm>
          <a:prstGeom prst="rect">
            <a:avLst/>
          </a:prstGeom>
          <a:noFill/>
          <a:ln/>
        </p:spPr>
        <p:txBody>
          <a:bodyPr wrap="square" lIns="0" tIns="0" rIns="0" bIns="0" rtlCol="0" anchor="t">
            <a:normAutofit fontScale="92500"/>
          </a:bodyPr>
          <a:lstStyle/>
          <a:p>
            <a:pPr marL="0" indent="0" algn="l">
              <a:lnSpc>
                <a:spcPts val="6300"/>
              </a:lnSpc>
              <a:buNone/>
            </a:pPr>
            <a:r>
              <a:rPr lang="en-US" sz="6000" b="1" dirty="0">
                <a:solidFill>
                  <a:srgbClr val="16212C"/>
                </a:solidFill>
                <a:latin typeface="EB Garamond" pitchFamily="18" charset="0"/>
                <a:ea typeface="EB Garamond" pitchFamily="18" charset="-122"/>
                <a:cs typeface="EB Garamond" pitchFamily="18" charset="-120"/>
              </a:rPr>
              <a:t>Judging</a:t>
            </a:r>
            <a:endParaRPr lang="en-US" sz="6000" dirty="0"/>
          </a:p>
        </p:txBody>
      </p:sp>
      <p:sp>
        <p:nvSpPr>
          <p:cNvPr id="11" name="Text 8"/>
          <p:cNvSpPr/>
          <p:nvPr/>
        </p:nvSpPr>
        <p:spPr>
          <a:xfrm>
            <a:off x="7213600" y="4043660"/>
            <a:ext cx="3924300" cy="327620"/>
          </a:xfrm>
          <a:prstGeom prst="rect">
            <a:avLst/>
          </a:prstGeom>
          <a:noFill/>
          <a:ln/>
        </p:spPr>
        <p:txBody>
          <a:bodyPr wrap="square" lIns="0" tIns="0" rIns="0" bIns="0" rtlCol="0" anchor="t">
            <a:normAutofit/>
          </a:bodyPr>
          <a:lstStyle/>
          <a:p>
            <a:pPr marL="0" indent="0" algn="l">
              <a:lnSpc>
                <a:spcPts val="2380"/>
              </a:lnSpc>
              <a:buNone/>
            </a:pPr>
            <a:r>
              <a:rPr lang="en-US" sz="1700">
                <a:solidFill>
                  <a:srgbClr val="16212C"/>
                </a:solidFill>
                <a:latin typeface="Nunito Sans" pitchFamily="34" charset="0"/>
                <a:ea typeface="Nunito Sans" pitchFamily="34" charset="-122"/>
                <a:cs typeface="Nunito Sans" pitchFamily="34" charset="-120"/>
              </a:rPr>
              <a:t>Matthew 7:1-6</a:t>
            </a:r>
            <a:endParaRPr lang="en-US" sz="1700" dirty="0"/>
          </a:p>
        </p:txBody>
      </p:sp>
      <p:sp>
        <p:nvSpPr>
          <p:cNvPr id="12" name="Text 9"/>
          <p:cNvSpPr/>
          <p:nvPr/>
        </p:nvSpPr>
        <p:spPr>
          <a:xfrm>
            <a:off x="812800" y="5107880"/>
            <a:ext cx="10883392" cy="452090"/>
          </a:xfrm>
          <a:prstGeom prst="rect">
            <a:avLst/>
          </a:prstGeom>
          <a:noFill/>
          <a:ln/>
        </p:spPr>
        <p:txBody>
          <a:bodyPr wrap="square" lIns="0" tIns="0" rIns="0" bIns="0" rtlCol="0" anchor="t">
            <a:normAutofit/>
          </a:bodyPr>
          <a:lstStyle/>
          <a:p>
            <a:pPr marL="0" indent="0" algn="l">
              <a:lnSpc>
                <a:spcPts val="3360"/>
              </a:lnSpc>
              <a:buNone/>
            </a:pPr>
            <a:r>
              <a:rPr lang="en-US" sz="2400" i="1" dirty="0">
                <a:solidFill>
                  <a:srgbClr val="4A5560"/>
                </a:solidFill>
                <a:latin typeface="EB Garamond" pitchFamily="18" charset="0"/>
                <a:ea typeface="EB Garamond" pitchFamily="18" charset="-122"/>
                <a:cs typeface="EB Garamond" pitchFamily="18" charset="-120"/>
              </a:rPr>
              <a:t>“The eye is the lamp of the body.” </a:t>
            </a:r>
            <a:r>
              <a:rPr lang="en-US" sz="2400" i="1">
                <a:solidFill>
                  <a:srgbClr val="4A5560"/>
                </a:solidFill>
                <a:latin typeface="EB Garamond" pitchFamily="18" charset="0"/>
                <a:ea typeface="EB Garamond" pitchFamily="18" charset="-122"/>
                <a:cs typeface="EB Garamond" pitchFamily="18" charset="-120"/>
              </a:rPr>
              <a:t>Matthew 6:22-23</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212C"/>
        </a:solidFill>
        <a:effectLst/>
      </p:bgPr>
    </p:bg>
    <p:spTree>
      <p:nvGrpSpPr>
        <p:cNvPr id="1" name=""/>
        <p:cNvGrpSpPr/>
        <p:nvPr/>
      </p:nvGrpSpPr>
      <p:grpSpPr>
        <a:xfrm>
          <a:off x="0" y="0"/>
          <a:ext cx="0" cy="0"/>
          <a:chOff x="0" y="0"/>
          <a:chExt cx="0" cy="0"/>
        </a:xfrm>
      </p:grpSpPr>
      <p:sp>
        <p:nvSpPr>
          <p:cNvPr id="2" name="Text 0"/>
          <p:cNvSpPr/>
          <p:nvPr/>
        </p:nvSpPr>
        <p:spPr>
          <a:xfrm>
            <a:off x="812800" y="661596"/>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a:solidFill>
                  <a:srgbClr val="E0B44C"/>
                </a:solidFill>
                <a:latin typeface="Nunito Sans" pitchFamily="34" charset="0"/>
                <a:ea typeface="Nunito Sans" pitchFamily="34" charset="-122"/>
                <a:cs typeface="Nunito Sans" pitchFamily="34" charset="-120"/>
              </a:rPr>
              <a:t>MATTHEW 7:1-6</a:t>
            </a:r>
            <a:endParaRPr lang="en-US" sz="2000" dirty="0"/>
          </a:p>
        </p:txBody>
      </p:sp>
      <p:sp>
        <p:nvSpPr>
          <p:cNvPr id="3" name="Text 1"/>
          <p:cNvSpPr/>
          <p:nvPr/>
        </p:nvSpPr>
        <p:spPr>
          <a:xfrm>
            <a:off x="812800" y="1250885"/>
            <a:ext cx="10883392" cy="4343091"/>
          </a:xfrm>
          <a:prstGeom prst="rect">
            <a:avLst/>
          </a:prstGeom>
          <a:noFill/>
          <a:ln/>
        </p:spPr>
        <p:txBody>
          <a:bodyPr wrap="square" lIns="0" tIns="0" rIns="0" bIns="0" rtlCol="0" anchor="t">
            <a:noAutofit/>
          </a:bodyPr>
          <a:lstStyle/>
          <a:p>
            <a:r>
              <a:rPr lang="en-GB" sz="4000" baseline="30000">
                <a:latin typeface=""/>
              </a:rPr>
              <a:t>1</a:t>
            </a:r>
            <a:r>
              <a:rPr lang="en-GB" sz="4000">
                <a:latin typeface=""/>
              </a:rPr>
              <a:t>“Judge not, that you be not judged. </a:t>
            </a:r>
            <a:r>
              <a:rPr lang="en-GB" sz="4000" baseline="30000">
                <a:latin typeface=""/>
              </a:rPr>
              <a:t>2</a:t>
            </a:r>
            <a:r>
              <a:rPr lang="en-GB" sz="4000">
                <a:latin typeface=""/>
              </a:rPr>
              <a:t>For with the judgment you pronounce you will be judged, and with the measure you use it will be measured to you. </a:t>
            </a:r>
            <a:r>
              <a:rPr lang="en-GB" sz="4000" baseline="30000">
                <a:latin typeface=""/>
              </a:rPr>
              <a:t>3</a:t>
            </a:r>
            <a:r>
              <a:rPr lang="en-GB" sz="4000">
                <a:latin typeface=""/>
              </a:rPr>
              <a:t>Why do you see the speck that is in your brother’s eye, but do not notice the log that is in your own eye?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212C"/>
        </a:solidFill>
        <a:effectLst/>
      </p:bgPr>
    </p:bg>
    <p:spTree>
      <p:nvGrpSpPr>
        <p:cNvPr id="1" name="">
          <a:extLst>
            <a:ext uri="{FF2B5EF4-FFF2-40B4-BE49-F238E27FC236}">
              <a16:creationId xmlns:a16="http://schemas.microsoft.com/office/drawing/2014/main" id="{312A9537-3583-7393-F002-A833286EB8D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D863EBF-AF09-A196-C5AA-C1D4A641E9F1}"/>
              </a:ext>
            </a:extLst>
          </p:cNvPr>
          <p:cNvSpPr/>
          <p:nvPr/>
        </p:nvSpPr>
        <p:spPr>
          <a:xfrm>
            <a:off x="812800" y="661596"/>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a:solidFill>
                  <a:srgbClr val="E0B44C"/>
                </a:solidFill>
                <a:latin typeface="Nunito Sans" pitchFamily="34" charset="0"/>
                <a:ea typeface="Nunito Sans" pitchFamily="34" charset="-122"/>
                <a:cs typeface="Nunito Sans" pitchFamily="34" charset="-120"/>
              </a:rPr>
              <a:t>MATTHEW 7:1-6</a:t>
            </a:r>
            <a:endParaRPr lang="en-US" sz="2000" dirty="0"/>
          </a:p>
        </p:txBody>
      </p:sp>
      <p:sp>
        <p:nvSpPr>
          <p:cNvPr id="3" name="Text 1">
            <a:extLst>
              <a:ext uri="{FF2B5EF4-FFF2-40B4-BE49-F238E27FC236}">
                <a16:creationId xmlns:a16="http://schemas.microsoft.com/office/drawing/2014/main" id="{34B43198-19F1-44EE-7E71-8D8052FB1ADF}"/>
              </a:ext>
            </a:extLst>
          </p:cNvPr>
          <p:cNvSpPr/>
          <p:nvPr/>
        </p:nvSpPr>
        <p:spPr>
          <a:xfrm>
            <a:off x="812800" y="1250885"/>
            <a:ext cx="10883392" cy="5106884"/>
          </a:xfrm>
          <a:prstGeom prst="rect">
            <a:avLst/>
          </a:prstGeom>
          <a:noFill/>
          <a:ln/>
        </p:spPr>
        <p:txBody>
          <a:bodyPr wrap="square" lIns="0" tIns="0" rIns="0" bIns="0" rtlCol="0" anchor="t">
            <a:noAutofit/>
          </a:bodyPr>
          <a:lstStyle/>
          <a:p>
            <a:r>
              <a:rPr lang="en-GB" sz="4000" baseline="30000">
                <a:latin typeface=""/>
              </a:rPr>
              <a:t>4</a:t>
            </a:r>
            <a:r>
              <a:rPr lang="en-GB" sz="4000">
                <a:latin typeface=""/>
              </a:rPr>
              <a:t>Or how can you say to your brother, ‘Let me take the speck out of your eye,’ when there is the log in your own eye? </a:t>
            </a:r>
            <a:r>
              <a:rPr lang="en-GB" sz="4000" baseline="30000">
                <a:latin typeface=""/>
              </a:rPr>
              <a:t>5</a:t>
            </a:r>
            <a:r>
              <a:rPr lang="en-GB" sz="4000">
                <a:latin typeface=""/>
              </a:rPr>
              <a:t>You hypocrite, first take the log out of your own eye, and then you will see clearly to take the speck out of your brother’s eye. </a:t>
            </a:r>
          </a:p>
        </p:txBody>
      </p:sp>
    </p:spTree>
    <p:extLst>
      <p:ext uri="{BB962C8B-B14F-4D97-AF65-F5344CB8AC3E}">
        <p14:creationId xmlns:p14="http://schemas.microsoft.com/office/powerpoint/2010/main" val="4080030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212C"/>
        </a:solidFill>
        <a:effectLst/>
      </p:bgPr>
    </p:bg>
    <p:spTree>
      <p:nvGrpSpPr>
        <p:cNvPr id="1" name="">
          <a:extLst>
            <a:ext uri="{FF2B5EF4-FFF2-40B4-BE49-F238E27FC236}">
              <a16:creationId xmlns:a16="http://schemas.microsoft.com/office/drawing/2014/main" id="{CF8B3CD6-7C76-E4CF-CB7D-2D5F63E856F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64B6FDD-E0B3-AD14-8217-016BBF72BE02}"/>
              </a:ext>
            </a:extLst>
          </p:cNvPr>
          <p:cNvSpPr/>
          <p:nvPr/>
        </p:nvSpPr>
        <p:spPr>
          <a:xfrm>
            <a:off x="812800" y="661596"/>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a:solidFill>
                  <a:srgbClr val="E0B44C"/>
                </a:solidFill>
                <a:latin typeface="Nunito Sans" pitchFamily="34" charset="0"/>
                <a:ea typeface="Nunito Sans" pitchFamily="34" charset="-122"/>
                <a:cs typeface="Nunito Sans" pitchFamily="34" charset="-120"/>
              </a:rPr>
              <a:t>MATTHEW 7:1-6</a:t>
            </a:r>
            <a:endParaRPr lang="en-US" sz="2000" dirty="0"/>
          </a:p>
        </p:txBody>
      </p:sp>
      <p:sp>
        <p:nvSpPr>
          <p:cNvPr id="3" name="Text 1">
            <a:extLst>
              <a:ext uri="{FF2B5EF4-FFF2-40B4-BE49-F238E27FC236}">
                <a16:creationId xmlns:a16="http://schemas.microsoft.com/office/drawing/2014/main" id="{C9D153F4-22FE-1315-7002-7A8C5E7875CB}"/>
              </a:ext>
            </a:extLst>
          </p:cNvPr>
          <p:cNvSpPr/>
          <p:nvPr/>
        </p:nvSpPr>
        <p:spPr>
          <a:xfrm>
            <a:off x="812800" y="1250885"/>
            <a:ext cx="10883392" cy="3138235"/>
          </a:xfrm>
          <a:prstGeom prst="rect">
            <a:avLst/>
          </a:prstGeom>
          <a:noFill/>
          <a:ln/>
        </p:spPr>
        <p:txBody>
          <a:bodyPr wrap="square" lIns="0" tIns="0" rIns="0" bIns="0" rtlCol="0" anchor="t">
            <a:noAutofit/>
          </a:bodyPr>
          <a:lstStyle/>
          <a:p>
            <a:r>
              <a:rPr lang="en-GB" sz="4000" baseline="30000">
                <a:latin typeface=""/>
              </a:rPr>
              <a:t>6</a:t>
            </a:r>
            <a:r>
              <a:rPr lang="en-GB" sz="4000">
                <a:latin typeface=""/>
              </a:rPr>
              <a:t> “Do not give dogs what is holy, and do not throw your pearls before pigs, lest they trample them underfoot and turn to attack you.</a:t>
            </a:r>
          </a:p>
        </p:txBody>
      </p:sp>
    </p:spTree>
    <p:extLst>
      <p:ext uri="{BB962C8B-B14F-4D97-AF65-F5344CB8AC3E}">
        <p14:creationId xmlns:p14="http://schemas.microsoft.com/office/powerpoint/2010/main" val="3291697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212C"/>
        </a:solidFill>
        <a:effectLst/>
      </p:bgPr>
    </p:bg>
    <p:spTree>
      <p:nvGrpSpPr>
        <p:cNvPr id="1" name="">
          <a:extLst>
            <a:ext uri="{FF2B5EF4-FFF2-40B4-BE49-F238E27FC236}">
              <a16:creationId xmlns:a16="http://schemas.microsoft.com/office/drawing/2014/main" id="{F776E9AB-3818-26F4-4004-258955FDB14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7C1CB5B-70A7-1582-D003-8BA40AE95E4D}"/>
              </a:ext>
            </a:extLst>
          </p:cNvPr>
          <p:cNvSpPr/>
          <p:nvPr/>
        </p:nvSpPr>
        <p:spPr>
          <a:xfrm>
            <a:off x="813600" y="2397600"/>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a:solidFill>
                  <a:srgbClr val="E0B44C"/>
                </a:solidFill>
                <a:latin typeface="Nunito Sans" pitchFamily="34" charset="0"/>
                <a:ea typeface="Nunito Sans" pitchFamily="34" charset="-122"/>
                <a:cs typeface="Nunito Sans" pitchFamily="34" charset="-120"/>
              </a:rPr>
              <a:t>MATTHEW 7:1-2</a:t>
            </a:r>
            <a:endParaRPr lang="en-US" sz="2000" dirty="0"/>
          </a:p>
        </p:txBody>
      </p:sp>
      <p:sp>
        <p:nvSpPr>
          <p:cNvPr id="3" name="Text 1">
            <a:extLst>
              <a:ext uri="{FF2B5EF4-FFF2-40B4-BE49-F238E27FC236}">
                <a16:creationId xmlns:a16="http://schemas.microsoft.com/office/drawing/2014/main" id="{700F9D3D-64E4-0A06-DD66-6A9C6C56FD6E}"/>
              </a:ext>
            </a:extLst>
          </p:cNvPr>
          <p:cNvSpPr/>
          <p:nvPr/>
        </p:nvSpPr>
        <p:spPr>
          <a:xfrm>
            <a:off x="812800" y="3056399"/>
            <a:ext cx="10883392" cy="1450800"/>
          </a:xfrm>
          <a:prstGeom prst="rect">
            <a:avLst/>
          </a:prstGeom>
          <a:noFill/>
          <a:ln/>
        </p:spPr>
        <p:txBody>
          <a:bodyPr wrap="square" lIns="0" tIns="0" rIns="0" bIns="0" rtlCol="0" anchor="t">
            <a:normAutofit fontScale="70000" lnSpcReduction="20000"/>
          </a:bodyPr>
          <a:lstStyle/>
          <a:p>
            <a:pPr marL="0" indent="0" algn="l">
              <a:lnSpc>
                <a:spcPts val="5000"/>
              </a:lnSpc>
              <a:buNone/>
            </a:pPr>
            <a:r>
              <a:rPr lang="en-US" sz="4000" i="1" baseline="30000">
                <a:solidFill>
                  <a:srgbClr val="8EA0B0"/>
                </a:solidFill>
                <a:latin typeface="EB Garamond" pitchFamily="18" charset="0"/>
                <a:ea typeface="EB Garamond" pitchFamily="18" charset="-122"/>
                <a:cs typeface="EB Garamond" pitchFamily="18" charset="-120"/>
              </a:rPr>
              <a:t>1</a:t>
            </a:r>
            <a:r>
              <a:rPr lang="en-US" sz="4000" i="1">
                <a:solidFill>
                  <a:srgbClr val="8EA0B0"/>
                </a:solidFill>
                <a:latin typeface="EB Garamond" pitchFamily="18" charset="0"/>
                <a:ea typeface="EB Garamond" pitchFamily="18" charset="-122"/>
                <a:cs typeface="EB Garamond" pitchFamily="18" charset="-120"/>
              </a:rPr>
              <a:t>“Judge not, that you be not judged. </a:t>
            </a:r>
            <a:r>
              <a:rPr lang="en-US" sz="4000" i="1" baseline="30000">
                <a:solidFill>
                  <a:srgbClr val="8EA0B0"/>
                </a:solidFill>
                <a:latin typeface="EB Garamond" pitchFamily="18" charset="0"/>
                <a:ea typeface="EB Garamond" pitchFamily="18" charset="-122"/>
                <a:cs typeface="EB Garamond" pitchFamily="18" charset="-120"/>
              </a:rPr>
              <a:t>2</a:t>
            </a:r>
            <a:r>
              <a:rPr lang="en-US" sz="4000" i="1">
                <a:solidFill>
                  <a:srgbClr val="8EA0B0"/>
                </a:solidFill>
                <a:latin typeface="EB Garamond" pitchFamily="18" charset="0"/>
                <a:ea typeface="EB Garamond" pitchFamily="18" charset="-122"/>
                <a:cs typeface="EB Garamond" pitchFamily="18" charset="-120"/>
              </a:rPr>
              <a:t>For with the judgment you pronounce you will be judged, and with the measure you use it will be measured to you.</a:t>
            </a:r>
            <a:endParaRPr lang="en-US" sz="4000" dirty="0"/>
          </a:p>
        </p:txBody>
      </p:sp>
    </p:spTree>
    <p:extLst>
      <p:ext uri="{BB962C8B-B14F-4D97-AF65-F5344CB8AC3E}">
        <p14:creationId xmlns:p14="http://schemas.microsoft.com/office/powerpoint/2010/main" val="1105241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5EFE3"/>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807690"/>
          </a:xfrm>
          <a:prstGeom prst="rect">
            <a:avLst/>
          </a:prstGeom>
          <a:noFill/>
          <a:ln/>
        </p:spPr>
        <p:txBody>
          <a:bodyPr wrap="square" lIns="0" tIns="0" rIns="0" bIns="0" rtlCol="0" anchor="t">
            <a:normAutofit/>
          </a:bodyPr>
          <a:lstStyle/>
          <a:p>
            <a:pPr marL="0" indent="0" algn="l">
              <a:lnSpc>
                <a:spcPts val="6160"/>
              </a:lnSpc>
              <a:buNone/>
            </a:pPr>
            <a:r>
              <a:rPr lang="en-US" sz="5600" b="1" i="0" dirty="0">
                <a:solidFill>
                  <a:srgbClr val="1B2733"/>
                </a:solidFill>
                <a:latin typeface="EB Garamond" pitchFamily="18" charset="0"/>
                <a:ea typeface="EB Garamond" pitchFamily="18" charset="-122"/>
                <a:cs typeface="EB Garamond" pitchFamily="18" charset="-120"/>
              </a:rPr>
              <a:t>A speck. A plank.</a:t>
            </a:r>
            <a:endParaRPr lang="en-US" sz="5600" dirty="0"/>
          </a:p>
        </p:txBody>
      </p:sp>
      <p:sp>
        <p:nvSpPr>
          <p:cNvPr id="3" name="Shape 1"/>
          <p:cNvSpPr>
            <a:spLocks noChangeAspect="1"/>
          </p:cNvSpPr>
          <p:nvPr/>
        </p:nvSpPr>
        <p:spPr>
          <a:xfrm>
            <a:off x="3213100" y="3380730"/>
            <a:ext cx="18000" cy="18000"/>
          </a:xfrm>
          <a:prstGeom prst="roundRect">
            <a:avLst>
              <a:gd name="adj" fmla="val 50000"/>
            </a:avLst>
          </a:prstGeom>
          <a:solidFill>
            <a:srgbClr val="8B5E34"/>
          </a:solidFill>
          <a:ln/>
        </p:spPr>
        <p:txBody>
          <a:bodyPr/>
          <a:lstStyle/>
          <a:p>
            <a:endParaRPr lang="en-US"/>
          </a:p>
        </p:txBody>
      </p:sp>
      <p:pic>
        <p:nvPicPr>
          <p:cNvPr id="8" name="Picture 7" descr="Specks and Planks (Luke 6) | Dr Ken Baker">
            <a:extLst>
              <a:ext uri="{FF2B5EF4-FFF2-40B4-BE49-F238E27FC236}">
                <a16:creationId xmlns:a16="http://schemas.microsoft.com/office/drawing/2014/main" id="{5D8CD607-6CE3-82F1-1CCB-ACBBB7F1295E}"/>
              </a:ext>
            </a:extLst>
          </p:cNvPr>
          <p:cNvPicPr>
            <a:picLocks noChangeAspect="1"/>
          </p:cNvPicPr>
          <p:nvPr/>
        </p:nvPicPr>
        <p:blipFill>
          <a:blip r:embed="rId3"/>
          <a:stretch>
            <a:fillRect/>
          </a:stretch>
        </p:blipFill>
        <p:spPr>
          <a:xfrm>
            <a:off x="3478187" y="1856524"/>
            <a:ext cx="4856981" cy="43712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16212C"/>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24A58629-8C7E-9BDF-F38E-3AF3C744A673}"/>
              </a:ext>
            </a:extLst>
          </p:cNvPr>
          <p:cNvSpPr/>
          <p:nvPr/>
        </p:nvSpPr>
        <p:spPr>
          <a:xfrm>
            <a:off x="609600" y="3725562"/>
            <a:ext cx="3492843" cy="661214"/>
          </a:xfrm>
          <a:prstGeom prst="round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29ACDF83-437D-4C08-E1CC-C2AFBF076342}"/>
              </a:ext>
            </a:extLst>
          </p:cNvPr>
          <p:cNvSpPr/>
          <p:nvPr/>
        </p:nvSpPr>
        <p:spPr>
          <a:xfrm>
            <a:off x="10630928" y="3098393"/>
            <a:ext cx="864973" cy="661214"/>
          </a:xfrm>
          <a:prstGeom prst="round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52675C1A-07CF-FA03-A1E5-3D91287A2558}"/>
              </a:ext>
            </a:extLst>
          </p:cNvPr>
          <p:cNvSpPr/>
          <p:nvPr/>
        </p:nvSpPr>
        <p:spPr>
          <a:xfrm>
            <a:off x="3459892" y="3098393"/>
            <a:ext cx="864973" cy="661214"/>
          </a:xfrm>
          <a:prstGeom prst="round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812800" y="2397770"/>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dirty="0">
                <a:solidFill>
                  <a:srgbClr val="E0B44C"/>
                </a:solidFill>
                <a:latin typeface="Nunito Sans" pitchFamily="34" charset="0"/>
                <a:ea typeface="Nunito Sans" pitchFamily="34" charset="-122"/>
                <a:cs typeface="Nunito Sans" pitchFamily="34" charset="-120"/>
              </a:rPr>
              <a:t>MATTHEW 7:5</a:t>
            </a:r>
            <a:endParaRPr lang="en-US" sz="2000" dirty="0"/>
          </a:p>
        </p:txBody>
      </p:sp>
      <p:sp>
        <p:nvSpPr>
          <p:cNvPr id="3" name="Text 1"/>
          <p:cNvSpPr/>
          <p:nvPr/>
        </p:nvSpPr>
        <p:spPr>
          <a:xfrm>
            <a:off x="812800" y="3058170"/>
            <a:ext cx="10883392" cy="1452046"/>
          </a:xfrm>
          <a:prstGeom prst="rect">
            <a:avLst/>
          </a:prstGeom>
          <a:noFill/>
          <a:ln/>
        </p:spPr>
        <p:txBody>
          <a:bodyPr wrap="square" lIns="0" tIns="0" rIns="0" bIns="0" rtlCol="0" anchor="t">
            <a:normAutofit fontScale="92500"/>
          </a:bodyPr>
          <a:lstStyle/>
          <a:p>
            <a:pPr marL="0" indent="0" algn="l">
              <a:lnSpc>
                <a:spcPts val="5000"/>
              </a:lnSpc>
              <a:buNone/>
            </a:pPr>
            <a:r>
              <a:rPr lang="en-US" sz="4000" i="1" baseline="30000">
                <a:solidFill>
                  <a:srgbClr val="8EA0B0"/>
                </a:solidFill>
                <a:latin typeface="EB Garamond" pitchFamily="18" charset="0"/>
                <a:ea typeface="EB Garamond" pitchFamily="18" charset="-122"/>
                <a:cs typeface="EB Garamond" pitchFamily="18" charset="-120"/>
              </a:rPr>
              <a:t>5</a:t>
            </a:r>
            <a:r>
              <a:rPr lang="en-US" sz="4000" i="1">
                <a:solidFill>
                  <a:srgbClr val="8EA0B0"/>
                </a:solidFill>
                <a:latin typeface="EB Garamond" pitchFamily="18" charset="0"/>
                <a:ea typeface="EB Garamond" pitchFamily="18" charset="-122"/>
                <a:cs typeface="EB Garamond" pitchFamily="18" charset="-120"/>
              </a:rPr>
              <a:t>You hypocrite, first take the log out of your own eye, and then you will see clearly to take the speck out of your brother’s eye.</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FE3"/>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024930"/>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1B2733"/>
                </a:solidFill>
                <a:latin typeface="EB Garamond" pitchFamily="18" charset="0"/>
                <a:ea typeface="EB Garamond" pitchFamily="18" charset="-122"/>
                <a:cs typeface="EB Garamond" pitchFamily="18" charset="-120"/>
              </a:rPr>
              <a:t>What could the plank be?</a:t>
            </a:r>
            <a:endParaRPr lang="en-US" sz="4400" dirty="0"/>
          </a:p>
        </p:txBody>
      </p:sp>
      <p:sp>
        <p:nvSpPr>
          <p:cNvPr id="3" name="Shape 1"/>
          <p:cNvSpPr/>
          <p:nvPr/>
        </p:nvSpPr>
        <p:spPr>
          <a:xfrm>
            <a:off x="812800" y="1944390"/>
            <a:ext cx="5181600" cy="1485850"/>
          </a:xfrm>
          <a:prstGeom prst="roundRect">
            <a:avLst>
              <a:gd name="adj" fmla="val 10257"/>
            </a:avLst>
          </a:prstGeom>
          <a:solidFill>
            <a:srgbClr val="16212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EFE3"/>
              </a:solidFill>
              <a:effectLst/>
              <a:uLnTx/>
              <a:uFillTx/>
              <a:latin typeface="Nunito Sans"/>
              <a:ea typeface="+mn-ea"/>
              <a:cs typeface="+mn-cs"/>
            </a:endParaRPr>
          </a:p>
        </p:txBody>
      </p:sp>
      <p:sp>
        <p:nvSpPr>
          <p:cNvPr id="4" name="Text 2"/>
          <p:cNvSpPr/>
          <p:nvPr/>
        </p:nvSpPr>
        <p:spPr>
          <a:xfrm>
            <a:off x="1066800" y="2198390"/>
            <a:ext cx="4813808"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0" cap="none" spc="150" normalizeH="0" baseline="0" noProof="0" dirty="0">
                <a:ln>
                  <a:noFill/>
                </a:ln>
                <a:solidFill>
                  <a:srgbClr val="E0B44C"/>
                </a:solidFill>
                <a:effectLst/>
                <a:uLnTx/>
                <a:uFillTx/>
                <a:latin typeface="Nunito Sans" pitchFamily="34" charset="0"/>
                <a:ea typeface="Nunito Sans" pitchFamily="34" charset="-122"/>
                <a:cs typeface="Nunito Sans" pitchFamily="34" charset="-120"/>
              </a:rPr>
              <a:t>PRIDE</a:t>
            </a:r>
            <a:endParaRPr kumimoji="0" lang="en-US" sz="1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5" name="Text 3"/>
          <p:cNvSpPr/>
          <p:nvPr/>
        </p:nvSpPr>
        <p:spPr>
          <a:xfrm>
            <a:off x="1066800" y="2510780"/>
            <a:ext cx="4813808" cy="3606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4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5EFE3"/>
                </a:solidFill>
                <a:effectLst/>
                <a:uLnTx/>
                <a:uFillTx/>
                <a:latin typeface="EB Garamond" pitchFamily="18" charset="0"/>
                <a:ea typeface="EB Garamond" pitchFamily="18" charset="-122"/>
                <a:cs typeface="EB Garamond" pitchFamily="18" charset="-120"/>
              </a:rPr>
              <a:t>Way out: humility</a:t>
            </a:r>
            <a:endParaRPr kumimoji="0" lang="en-US" sz="2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6" name="Text 4"/>
          <p:cNvSpPr/>
          <p:nvPr/>
        </p:nvSpPr>
        <p:spPr>
          <a:xfrm>
            <a:off x="1066800" y="2909540"/>
            <a:ext cx="4813808"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C9D3DC"/>
                </a:solidFill>
                <a:effectLst/>
                <a:uLnTx/>
                <a:uFillTx/>
                <a:latin typeface="Nunito Sans" pitchFamily="34" charset="0"/>
                <a:ea typeface="Nunito Sans" pitchFamily="34" charset="-122"/>
                <a:cs typeface="Nunito Sans" pitchFamily="34" charset="-120"/>
              </a:rPr>
              <a:t>What if I’m wrong, or only half right?</a:t>
            </a:r>
            <a:endParaRPr kumimoji="0" lang="en-US" sz="15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7" name="Shape 5"/>
          <p:cNvSpPr/>
          <p:nvPr/>
        </p:nvSpPr>
        <p:spPr>
          <a:xfrm>
            <a:off x="6197600" y="1944390"/>
            <a:ext cx="5181600" cy="1485850"/>
          </a:xfrm>
          <a:prstGeom prst="roundRect">
            <a:avLst>
              <a:gd name="adj" fmla="val 10257"/>
            </a:avLst>
          </a:prstGeom>
          <a:solidFill>
            <a:srgbClr val="16212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EFE3"/>
              </a:solidFill>
              <a:effectLst/>
              <a:uLnTx/>
              <a:uFillTx/>
              <a:latin typeface="Nunito Sans"/>
              <a:ea typeface="+mn-ea"/>
              <a:cs typeface="+mn-cs"/>
            </a:endParaRPr>
          </a:p>
        </p:txBody>
      </p:sp>
      <p:sp>
        <p:nvSpPr>
          <p:cNvPr id="8" name="Text 6"/>
          <p:cNvSpPr/>
          <p:nvPr/>
        </p:nvSpPr>
        <p:spPr>
          <a:xfrm>
            <a:off x="6451600" y="2198390"/>
            <a:ext cx="4813808"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0" cap="none" spc="150" normalizeH="0" baseline="0" noProof="0" dirty="0">
                <a:ln>
                  <a:noFill/>
                </a:ln>
                <a:solidFill>
                  <a:srgbClr val="E0B44C"/>
                </a:solidFill>
                <a:effectLst/>
                <a:uLnTx/>
                <a:uFillTx/>
                <a:latin typeface="Nunito Sans" pitchFamily="34" charset="0"/>
                <a:ea typeface="Nunito Sans" pitchFamily="34" charset="-122"/>
                <a:cs typeface="Nunito Sans" pitchFamily="34" charset="-120"/>
              </a:rPr>
              <a:t>AN OLD HURT</a:t>
            </a:r>
            <a:endParaRPr kumimoji="0" lang="en-US" sz="1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9" name="Text 7"/>
          <p:cNvSpPr/>
          <p:nvPr/>
        </p:nvSpPr>
        <p:spPr>
          <a:xfrm>
            <a:off x="6451600" y="2510780"/>
            <a:ext cx="4813808" cy="3606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4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5EFE3"/>
                </a:solidFill>
                <a:effectLst/>
                <a:uLnTx/>
                <a:uFillTx/>
                <a:latin typeface="EB Garamond" pitchFamily="18" charset="0"/>
                <a:ea typeface="EB Garamond" pitchFamily="18" charset="-122"/>
                <a:cs typeface="EB Garamond" pitchFamily="18" charset="-120"/>
              </a:rPr>
              <a:t>Way out: forgiveness</a:t>
            </a:r>
            <a:endParaRPr kumimoji="0" lang="en-US" sz="2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0" name="Text 8"/>
          <p:cNvSpPr/>
          <p:nvPr/>
        </p:nvSpPr>
        <p:spPr>
          <a:xfrm>
            <a:off x="6451600" y="2909540"/>
            <a:ext cx="4813808"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C9D3DC"/>
                </a:solidFill>
                <a:effectLst/>
                <a:uLnTx/>
                <a:uFillTx/>
                <a:latin typeface="Nunito Sans" pitchFamily="34" charset="0"/>
                <a:ea typeface="Nunito Sans" pitchFamily="34" charset="-122"/>
                <a:cs typeface="Nunito Sans" pitchFamily="34" charset="-120"/>
              </a:rPr>
              <a:t>Hand the debt to God.</a:t>
            </a:r>
            <a:endParaRPr kumimoji="0" lang="en-US" sz="15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1" name="Shape 9"/>
          <p:cNvSpPr/>
          <p:nvPr/>
        </p:nvSpPr>
        <p:spPr>
          <a:xfrm>
            <a:off x="812800" y="3633440"/>
            <a:ext cx="5181600" cy="1485850"/>
          </a:xfrm>
          <a:prstGeom prst="roundRect">
            <a:avLst>
              <a:gd name="adj" fmla="val 10257"/>
            </a:avLst>
          </a:prstGeom>
          <a:solidFill>
            <a:srgbClr val="16212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EFE3"/>
              </a:solidFill>
              <a:effectLst/>
              <a:uLnTx/>
              <a:uFillTx/>
              <a:latin typeface="Nunito Sans"/>
              <a:ea typeface="+mn-ea"/>
              <a:cs typeface="+mn-cs"/>
            </a:endParaRPr>
          </a:p>
        </p:txBody>
      </p:sp>
      <p:sp>
        <p:nvSpPr>
          <p:cNvPr id="12" name="Text 10"/>
          <p:cNvSpPr/>
          <p:nvPr/>
        </p:nvSpPr>
        <p:spPr>
          <a:xfrm>
            <a:off x="1066800" y="3887440"/>
            <a:ext cx="4813808"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0" cap="none" spc="150" normalizeH="0" baseline="0" noProof="0" dirty="0">
                <a:ln>
                  <a:noFill/>
                </a:ln>
                <a:solidFill>
                  <a:srgbClr val="E0B44C"/>
                </a:solidFill>
                <a:effectLst/>
                <a:uLnTx/>
                <a:uFillTx/>
                <a:latin typeface="Nunito Sans" pitchFamily="34" charset="0"/>
                <a:ea typeface="Nunito Sans" pitchFamily="34" charset="-122"/>
                <a:cs typeface="Nunito Sans" pitchFamily="34" charset="-120"/>
              </a:rPr>
              <a:t>ASSUMPTIONS</a:t>
            </a:r>
            <a:endParaRPr kumimoji="0" lang="en-US" sz="1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3" name="Text 11"/>
          <p:cNvSpPr/>
          <p:nvPr/>
        </p:nvSpPr>
        <p:spPr>
          <a:xfrm>
            <a:off x="1066800" y="4199830"/>
            <a:ext cx="4813808" cy="3606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4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5EFE3"/>
                </a:solidFill>
                <a:effectLst/>
                <a:uLnTx/>
                <a:uFillTx/>
                <a:latin typeface="EB Garamond" pitchFamily="18" charset="0"/>
                <a:ea typeface="EB Garamond" pitchFamily="18" charset="-122"/>
                <a:cs typeface="EB Garamond" pitchFamily="18" charset="-120"/>
              </a:rPr>
              <a:t>Way out: curiosity</a:t>
            </a:r>
            <a:endParaRPr kumimoji="0" lang="en-US" sz="2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4" name="Text 12"/>
          <p:cNvSpPr/>
          <p:nvPr/>
        </p:nvSpPr>
        <p:spPr>
          <a:xfrm>
            <a:off x="1066800" y="4598591"/>
            <a:ext cx="4813808"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C9D3DC"/>
                </a:solidFill>
                <a:effectLst/>
                <a:uLnTx/>
                <a:uFillTx/>
                <a:latin typeface="Nunito Sans" pitchFamily="34" charset="0"/>
                <a:ea typeface="Nunito Sans" pitchFamily="34" charset="-122"/>
                <a:cs typeface="Nunito Sans" pitchFamily="34" charset="-120"/>
              </a:rPr>
              <a:t>Ask one real question first.</a:t>
            </a:r>
            <a:endParaRPr kumimoji="0" lang="en-US" sz="15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5" name="Shape 13"/>
          <p:cNvSpPr/>
          <p:nvPr/>
        </p:nvSpPr>
        <p:spPr>
          <a:xfrm>
            <a:off x="6197600" y="3633440"/>
            <a:ext cx="5181600" cy="1485850"/>
          </a:xfrm>
          <a:prstGeom prst="roundRect">
            <a:avLst>
              <a:gd name="adj" fmla="val 10257"/>
            </a:avLst>
          </a:prstGeom>
          <a:solidFill>
            <a:srgbClr val="16212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EFE3"/>
              </a:solidFill>
              <a:effectLst/>
              <a:uLnTx/>
              <a:uFillTx/>
              <a:latin typeface="Nunito Sans"/>
              <a:ea typeface="+mn-ea"/>
              <a:cs typeface="+mn-cs"/>
            </a:endParaRPr>
          </a:p>
        </p:txBody>
      </p:sp>
      <p:sp>
        <p:nvSpPr>
          <p:cNvPr id="16" name="Text 14"/>
          <p:cNvSpPr/>
          <p:nvPr/>
        </p:nvSpPr>
        <p:spPr>
          <a:xfrm>
            <a:off x="6451600" y="3887440"/>
            <a:ext cx="4813808" cy="27429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0" cap="none" spc="150" normalizeH="0" baseline="0" noProof="0" dirty="0">
                <a:ln>
                  <a:noFill/>
                </a:ln>
                <a:solidFill>
                  <a:srgbClr val="E0B44C"/>
                </a:solidFill>
                <a:effectLst/>
                <a:uLnTx/>
                <a:uFillTx/>
                <a:latin typeface="Nunito Sans" pitchFamily="34" charset="0"/>
                <a:ea typeface="Nunito Sans" pitchFamily="34" charset="-122"/>
                <a:cs typeface="Nunito Sans" pitchFamily="34" charset="-120"/>
              </a:rPr>
              <a:t>MY OWN FAULT</a:t>
            </a:r>
            <a:endParaRPr kumimoji="0" lang="en-US" sz="1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7" name="Text 15"/>
          <p:cNvSpPr/>
          <p:nvPr/>
        </p:nvSpPr>
        <p:spPr>
          <a:xfrm>
            <a:off x="6451600" y="4199830"/>
            <a:ext cx="4813808" cy="3606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4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5EFE3"/>
                </a:solidFill>
                <a:effectLst/>
                <a:uLnTx/>
                <a:uFillTx/>
                <a:latin typeface="EB Garamond" pitchFamily="18" charset="0"/>
                <a:ea typeface="EB Garamond" pitchFamily="18" charset="-122"/>
                <a:cs typeface="EB Garamond" pitchFamily="18" charset="-120"/>
              </a:rPr>
              <a:t>Way out: confession</a:t>
            </a:r>
            <a:endParaRPr kumimoji="0" lang="en-US" sz="24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8" name="Text 16"/>
          <p:cNvSpPr/>
          <p:nvPr/>
        </p:nvSpPr>
        <p:spPr>
          <a:xfrm>
            <a:off x="6451600" y="4598591"/>
            <a:ext cx="4813808"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C9D3DC"/>
                </a:solidFill>
                <a:effectLst/>
                <a:uLnTx/>
                <a:uFillTx/>
                <a:latin typeface="Nunito Sans" pitchFamily="34" charset="0"/>
                <a:ea typeface="Nunito Sans" pitchFamily="34" charset="-122"/>
                <a:cs typeface="Nunito Sans" pitchFamily="34" charset="-120"/>
              </a:rPr>
              <a:t>Say it to God and one trusted person.</a:t>
            </a:r>
            <a:endParaRPr kumimoji="0" lang="en-US" sz="1500" b="0" i="0" u="none" strike="noStrike" kern="1200" cap="none" spc="0" normalizeH="0" baseline="0" noProof="0" dirty="0">
              <a:ln>
                <a:noFill/>
              </a:ln>
              <a:solidFill>
                <a:srgbClr val="F5EFE3"/>
              </a:solidFill>
              <a:effectLst/>
              <a:uLnTx/>
              <a:uFillTx/>
              <a:latin typeface="Nunito Sans"/>
              <a:ea typeface="+mn-ea"/>
              <a:cs typeface="+mn-cs"/>
            </a:endParaRPr>
          </a:p>
        </p:txBody>
      </p:sp>
      <p:sp>
        <p:nvSpPr>
          <p:cNvPr id="19" name="Text 17"/>
          <p:cNvSpPr/>
          <p:nvPr/>
        </p:nvSpPr>
        <p:spPr>
          <a:xfrm>
            <a:off x="812800" y="5424090"/>
            <a:ext cx="10883392" cy="119913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22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4A5560"/>
                </a:solidFill>
                <a:effectLst/>
                <a:uLnTx/>
                <a:uFillTx/>
                <a:latin typeface="EB Garamond" pitchFamily="18" charset="0"/>
                <a:ea typeface="EB Garamond" pitchFamily="18" charset="-122"/>
                <a:cs typeface="EB Garamond" pitchFamily="18" charset="-120"/>
              </a:rPr>
              <a:t>Not sure which is yours? Ask God. Ask someone who loves </a:t>
            </a:r>
            <a:r>
              <a:rPr kumimoji="0" lang="en-US" sz="2300" b="0" i="1" u="none" strike="noStrike" kern="1200" cap="none" spc="0" normalizeH="0" baseline="0" noProof="0">
                <a:ln>
                  <a:noFill/>
                </a:ln>
                <a:solidFill>
                  <a:srgbClr val="4A5560"/>
                </a:solidFill>
                <a:effectLst/>
                <a:uLnTx/>
                <a:uFillTx/>
                <a:latin typeface="EB Garamond" pitchFamily="18" charset="0"/>
                <a:ea typeface="EB Garamond" pitchFamily="18" charset="-122"/>
                <a:cs typeface="EB Garamond" pitchFamily="18" charset="-120"/>
              </a:rPr>
              <a:t>you.</a:t>
            </a:r>
          </a:p>
          <a:p>
            <a:pPr marL="0" marR="0" lvl="0" indent="0" algn="l" defTabSz="914400" rtl="0" eaLnBrk="1" fontAlgn="auto" latinLnBrk="0" hangingPunct="1">
              <a:lnSpc>
                <a:spcPts val="3220"/>
              </a:lnSpc>
              <a:spcBef>
                <a:spcPts val="0"/>
              </a:spcBef>
              <a:spcAft>
                <a:spcPts val="0"/>
              </a:spcAft>
              <a:buClrTx/>
              <a:buSzTx/>
              <a:buFontTx/>
              <a:buNone/>
              <a:tabLst/>
              <a:defRPr/>
            </a:pPr>
            <a:r>
              <a:rPr lang="en-US" sz="2300" i="1">
                <a:solidFill>
                  <a:srgbClr val="4A5560"/>
                </a:solidFill>
                <a:latin typeface="EB Garamond" pitchFamily="18" charset="0"/>
                <a:ea typeface="EB Garamond" pitchFamily="18" charset="-122"/>
              </a:rPr>
              <a:t>Psalm 139:23 – “Search me, O God, and know my heart! Try me and know my thoughts”</a:t>
            </a:r>
            <a:endParaRPr kumimoji="0" lang="en-US" sz="2300" b="0" i="0" u="none" strike="noStrike" kern="1200" cap="none" spc="0" normalizeH="0" baseline="0" noProof="0" dirty="0">
              <a:ln>
                <a:noFill/>
              </a:ln>
              <a:solidFill>
                <a:srgbClr val="F5EFE3"/>
              </a:solidFill>
              <a:effectLst/>
              <a:uLnTx/>
              <a:uFillTx/>
              <a:latin typeface="Nunito Sans"/>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16212C"/>
        </a:solidFill>
        <a:effectLst/>
      </p:bgPr>
    </p:bg>
    <p:spTree>
      <p:nvGrpSpPr>
        <p:cNvPr id="1" name=""/>
        <p:cNvGrpSpPr/>
        <p:nvPr/>
      </p:nvGrpSpPr>
      <p:grpSpPr>
        <a:xfrm>
          <a:off x="0" y="0"/>
          <a:ext cx="0" cy="0"/>
          <a:chOff x="0" y="0"/>
          <a:chExt cx="0" cy="0"/>
        </a:xfrm>
      </p:grpSpPr>
      <p:sp>
        <p:nvSpPr>
          <p:cNvPr id="2" name="Text 0"/>
          <p:cNvSpPr/>
          <p:nvPr/>
        </p:nvSpPr>
        <p:spPr>
          <a:xfrm>
            <a:off x="812800" y="2397770"/>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dirty="0">
                <a:solidFill>
                  <a:srgbClr val="E0B44C"/>
                </a:solidFill>
                <a:latin typeface="Nunito Sans" pitchFamily="34" charset="0"/>
                <a:ea typeface="Nunito Sans" pitchFamily="34" charset="-122"/>
                <a:cs typeface="Nunito Sans" pitchFamily="34" charset="-120"/>
              </a:rPr>
              <a:t>MATTHEW 7:6</a:t>
            </a:r>
            <a:endParaRPr lang="en-US" sz="2000" dirty="0"/>
          </a:p>
        </p:txBody>
      </p:sp>
      <p:sp>
        <p:nvSpPr>
          <p:cNvPr id="3" name="Text 1"/>
          <p:cNvSpPr/>
          <p:nvPr/>
        </p:nvSpPr>
        <p:spPr>
          <a:xfrm>
            <a:off x="812800" y="3058170"/>
            <a:ext cx="10883392" cy="1454400"/>
          </a:xfrm>
          <a:prstGeom prst="rect">
            <a:avLst/>
          </a:prstGeom>
          <a:noFill/>
          <a:ln/>
        </p:spPr>
        <p:txBody>
          <a:bodyPr wrap="square" lIns="0" tIns="0" rIns="0" bIns="0" rtlCol="0" anchor="t">
            <a:normAutofit fontScale="85000" lnSpcReduction="10000"/>
          </a:bodyPr>
          <a:lstStyle/>
          <a:p>
            <a:pPr marL="0" indent="0" algn="l">
              <a:lnSpc>
                <a:spcPts val="5000"/>
              </a:lnSpc>
              <a:buNone/>
            </a:pPr>
            <a:r>
              <a:rPr lang="en-US" sz="4000" i="1" baseline="30000">
                <a:solidFill>
                  <a:srgbClr val="8EA0B0"/>
                </a:solidFill>
                <a:latin typeface="EB Garamond" pitchFamily="18" charset="0"/>
                <a:ea typeface="EB Garamond" pitchFamily="18" charset="-122"/>
                <a:cs typeface="EB Garamond" pitchFamily="18" charset="-120"/>
              </a:rPr>
              <a:t>6 </a:t>
            </a:r>
            <a:r>
              <a:rPr lang="en-US" sz="4000" i="1">
                <a:solidFill>
                  <a:srgbClr val="8EA0B0"/>
                </a:solidFill>
                <a:latin typeface="EB Garamond" pitchFamily="18" charset="0"/>
                <a:ea typeface="EB Garamond" pitchFamily="18" charset="-122"/>
                <a:cs typeface="EB Garamond" pitchFamily="18" charset="-120"/>
              </a:rPr>
              <a:t>“Do not give dogs what is holy, and do not throw your pearls before pigs, lest they trample them underfoot and turn to attack you.</a:t>
            </a:r>
          </a:p>
          <a:p>
            <a:pPr marL="0" indent="0" algn="l">
              <a:lnSpc>
                <a:spcPts val="5000"/>
              </a:lnSpc>
              <a:buNone/>
            </a:pPr>
            <a:endParaRPr lang="en-US" sz="4000" i="1" dirty="0">
              <a:solidFill>
                <a:srgbClr val="8EA0B0"/>
              </a:solidFill>
              <a:latin typeface="EB Garamond" pitchFamily="18" charset="0"/>
              <a:ea typeface="EB Garamond" pitchFamily="18" charset="-122"/>
              <a:cs typeface="EB Garamond" pitchFamily="18"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16212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518989"/>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F5EFE3"/>
                </a:solidFill>
                <a:latin typeface="EB Garamond" pitchFamily="18" charset="0"/>
                <a:ea typeface="EB Garamond" pitchFamily="18" charset="-122"/>
                <a:cs typeface="EB Garamond" pitchFamily="18" charset="-120"/>
              </a:rPr>
              <a:t>Good message, wrong messenger?</a:t>
            </a:r>
            <a:endParaRPr lang="en-US" sz="4800" dirty="0"/>
          </a:p>
        </p:txBody>
      </p:sp>
      <p:sp>
        <p:nvSpPr>
          <p:cNvPr id="3" name="Shape 1"/>
          <p:cNvSpPr/>
          <p:nvPr/>
        </p:nvSpPr>
        <p:spPr>
          <a:xfrm>
            <a:off x="812800" y="2545110"/>
            <a:ext cx="5156200" cy="2793901"/>
          </a:xfrm>
          <a:prstGeom prst="roundRect">
            <a:avLst>
              <a:gd name="adj" fmla="val 5455"/>
            </a:avLst>
          </a:prstGeom>
          <a:solidFill>
            <a:srgbClr val="223140"/>
          </a:solidFill>
          <a:ln/>
        </p:spPr>
        <p:txBody>
          <a:bodyPr/>
          <a:lstStyle/>
          <a:p>
            <a:endParaRPr lang="en-US"/>
          </a:p>
        </p:txBody>
      </p:sp>
      <p:sp>
        <p:nvSpPr>
          <p:cNvPr id="4" name="Text 2"/>
          <p:cNvSpPr/>
          <p:nvPr/>
        </p:nvSpPr>
        <p:spPr>
          <a:xfrm>
            <a:off x="1143000" y="2875310"/>
            <a:ext cx="4630674" cy="292100"/>
          </a:xfrm>
          <a:prstGeom prst="rect">
            <a:avLst/>
          </a:prstGeom>
          <a:noFill/>
          <a:ln/>
        </p:spPr>
        <p:txBody>
          <a:bodyPr wrap="square" lIns="0" tIns="0" rIns="0" bIns="0" rtlCol="0" anchor="t">
            <a:normAutofit/>
          </a:bodyPr>
          <a:lstStyle/>
          <a:p>
            <a:pPr marL="0" indent="0" algn="l">
              <a:lnSpc>
                <a:spcPts val="2100"/>
              </a:lnSpc>
              <a:buNone/>
            </a:pPr>
            <a:r>
              <a:rPr lang="en-US" sz="1500" b="1" kern="0" spc="150" dirty="0">
                <a:solidFill>
                  <a:srgbClr val="E0B44C"/>
                </a:solidFill>
                <a:latin typeface="Nunito Sans" pitchFamily="34" charset="0"/>
                <a:ea typeface="Nunito Sans" pitchFamily="34" charset="-122"/>
                <a:cs typeface="Nunito Sans" pitchFamily="34" charset="-120"/>
              </a:rPr>
              <a:t>IF YOU’RE RECEIVING IT</a:t>
            </a:r>
            <a:endParaRPr lang="en-US" sz="1500" dirty="0"/>
          </a:p>
        </p:txBody>
      </p:sp>
      <p:sp>
        <p:nvSpPr>
          <p:cNvPr id="5" name="Text 3"/>
          <p:cNvSpPr/>
          <p:nvPr/>
        </p:nvSpPr>
        <p:spPr>
          <a:xfrm>
            <a:off x="1143000" y="3269010"/>
            <a:ext cx="4630674"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F5EFE3"/>
                </a:solidFill>
                <a:latin typeface="EB Garamond" pitchFamily="18" charset="0"/>
                <a:ea typeface="EB Garamond" pitchFamily="18" charset="-122"/>
                <a:cs typeface="EB Garamond" pitchFamily="18" charset="-120"/>
              </a:rPr>
              <a:t>Josiah and Neco</a:t>
            </a:r>
            <a:endParaRPr lang="en-US" sz="3000" dirty="0"/>
          </a:p>
        </p:txBody>
      </p:sp>
      <p:sp>
        <p:nvSpPr>
          <p:cNvPr id="6" name="Text 4"/>
          <p:cNvSpPr/>
          <p:nvPr/>
        </p:nvSpPr>
        <p:spPr>
          <a:xfrm>
            <a:off x="1143000" y="3815110"/>
            <a:ext cx="4630674"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3DC"/>
                </a:solidFill>
                <a:latin typeface="Nunito Sans" pitchFamily="34" charset="0"/>
                <a:ea typeface="Nunito Sans" pitchFamily="34" charset="-122"/>
                <a:cs typeface="Nunito Sans" pitchFamily="34" charset="-120"/>
              </a:rPr>
              <a:t>2 </a:t>
            </a:r>
            <a:r>
              <a:rPr lang="en-US" sz="1600">
                <a:solidFill>
                  <a:srgbClr val="C9D3DC"/>
                </a:solidFill>
                <a:latin typeface="Nunito Sans" pitchFamily="34" charset="0"/>
                <a:ea typeface="Nunito Sans" pitchFamily="34" charset="-122"/>
                <a:cs typeface="Nunito Sans" pitchFamily="34" charset="-120"/>
              </a:rPr>
              <a:t>Chronicles 35:20-24</a:t>
            </a:r>
            <a:endParaRPr lang="en-US" sz="1600" dirty="0"/>
          </a:p>
        </p:txBody>
      </p:sp>
      <p:sp>
        <p:nvSpPr>
          <p:cNvPr id="7" name="Text 5"/>
          <p:cNvSpPr/>
          <p:nvPr/>
        </p:nvSpPr>
        <p:spPr>
          <a:xfrm>
            <a:off x="1143000" y="4226570"/>
            <a:ext cx="4630674" cy="807641"/>
          </a:xfrm>
          <a:prstGeom prst="rect">
            <a:avLst/>
          </a:prstGeom>
          <a:noFill/>
          <a:ln/>
        </p:spPr>
        <p:txBody>
          <a:bodyPr wrap="square" lIns="0" tIns="0" rIns="0" bIns="0" rtlCol="0" anchor="t">
            <a:normAutofit/>
          </a:bodyPr>
          <a:lstStyle/>
          <a:p>
            <a:pPr marL="0" indent="0" algn="l">
              <a:lnSpc>
                <a:spcPts val="3080"/>
              </a:lnSpc>
              <a:buNone/>
            </a:pPr>
            <a:r>
              <a:rPr lang="en-US" sz="2200" i="1" dirty="0">
                <a:solidFill>
                  <a:srgbClr val="E0B44C"/>
                </a:solidFill>
                <a:latin typeface="EB Garamond" pitchFamily="18" charset="0"/>
                <a:ea typeface="EB Garamond" pitchFamily="18" charset="-122"/>
                <a:cs typeface="EB Garamond" pitchFamily="18" charset="-120"/>
              </a:rPr>
              <a:t>Who is the last person you’d want to take a speck out of your eye?</a:t>
            </a:r>
            <a:endParaRPr lang="en-US" sz="2200" dirty="0"/>
          </a:p>
        </p:txBody>
      </p:sp>
      <p:sp>
        <p:nvSpPr>
          <p:cNvPr id="8" name="Shape 6"/>
          <p:cNvSpPr/>
          <p:nvPr/>
        </p:nvSpPr>
        <p:spPr>
          <a:xfrm>
            <a:off x="6223000" y="2545110"/>
            <a:ext cx="5156200" cy="2793901"/>
          </a:xfrm>
          <a:prstGeom prst="roundRect">
            <a:avLst>
              <a:gd name="adj" fmla="val 5455"/>
            </a:avLst>
          </a:prstGeom>
          <a:solidFill>
            <a:srgbClr val="223140"/>
          </a:solidFill>
          <a:ln/>
        </p:spPr>
        <p:txBody>
          <a:bodyPr/>
          <a:lstStyle/>
          <a:p>
            <a:endParaRPr lang="en-US"/>
          </a:p>
        </p:txBody>
      </p:sp>
      <p:sp>
        <p:nvSpPr>
          <p:cNvPr id="9" name="Text 7"/>
          <p:cNvSpPr/>
          <p:nvPr/>
        </p:nvSpPr>
        <p:spPr>
          <a:xfrm>
            <a:off x="6553200" y="2875310"/>
            <a:ext cx="4630674" cy="292100"/>
          </a:xfrm>
          <a:prstGeom prst="rect">
            <a:avLst/>
          </a:prstGeom>
          <a:noFill/>
          <a:ln/>
        </p:spPr>
        <p:txBody>
          <a:bodyPr wrap="square" lIns="0" tIns="0" rIns="0" bIns="0" rtlCol="0" anchor="t">
            <a:normAutofit/>
          </a:bodyPr>
          <a:lstStyle/>
          <a:p>
            <a:pPr marL="0" indent="0" algn="l">
              <a:lnSpc>
                <a:spcPts val="2100"/>
              </a:lnSpc>
              <a:buNone/>
            </a:pPr>
            <a:r>
              <a:rPr lang="en-US" sz="1500" b="1" kern="0" spc="150" dirty="0">
                <a:solidFill>
                  <a:srgbClr val="E0B44C"/>
                </a:solidFill>
                <a:latin typeface="Nunito Sans" pitchFamily="34" charset="0"/>
                <a:ea typeface="Nunito Sans" pitchFamily="34" charset="-122"/>
                <a:cs typeface="Nunito Sans" pitchFamily="34" charset="-120"/>
              </a:rPr>
              <a:t>IF YOU’RE GIVING IT</a:t>
            </a:r>
            <a:endParaRPr lang="en-US" sz="1500" dirty="0"/>
          </a:p>
        </p:txBody>
      </p:sp>
      <p:sp>
        <p:nvSpPr>
          <p:cNvPr id="10" name="Text 8"/>
          <p:cNvSpPr/>
          <p:nvPr/>
        </p:nvSpPr>
        <p:spPr>
          <a:xfrm>
            <a:off x="6553200" y="3269010"/>
            <a:ext cx="4630674"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F5EFE3"/>
                </a:solidFill>
                <a:latin typeface="EB Garamond" pitchFamily="18" charset="0"/>
                <a:ea typeface="EB Garamond" pitchFamily="18" charset="-122"/>
                <a:cs typeface="EB Garamond" pitchFamily="18" charset="-120"/>
              </a:rPr>
              <a:t>Am I the right person?</a:t>
            </a:r>
            <a:endParaRPr lang="en-US" sz="3000" dirty="0"/>
          </a:p>
        </p:txBody>
      </p:sp>
      <p:sp>
        <p:nvSpPr>
          <p:cNvPr id="11" name="Text 9"/>
          <p:cNvSpPr/>
          <p:nvPr/>
        </p:nvSpPr>
        <p:spPr>
          <a:xfrm>
            <a:off x="6553200" y="3815110"/>
            <a:ext cx="4630674"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3DC"/>
                </a:solidFill>
                <a:latin typeface="Nunito Sans" pitchFamily="34" charset="0"/>
                <a:ea typeface="Nunito Sans" pitchFamily="34" charset="-122"/>
                <a:cs typeface="Nunito Sans" pitchFamily="34" charset="-120"/>
              </a:rPr>
              <a:t>And is this the right moment?</a:t>
            </a:r>
            <a:endParaRPr lang="en-US" sz="1600" dirty="0"/>
          </a:p>
        </p:txBody>
      </p:sp>
      <p:sp>
        <p:nvSpPr>
          <p:cNvPr id="12" name="Text 10"/>
          <p:cNvSpPr/>
          <p:nvPr/>
        </p:nvSpPr>
        <p:spPr>
          <a:xfrm>
            <a:off x="6553200" y="4226570"/>
            <a:ext cx="4630674" cy="807641"/>
          </a:xfrm>
          <a:prstGeom prst="rect">
            <a:avLst/>
          </a:prstGeom>
          <a:noFill/>
          <a:ln/>
        </p:spPr>
        <p:txBody>
          <a:bodyPr wrap="square" lIns="0" tIns="0" rIns="0" bIns="0" rtlCol="0" anchor="t">
            <a:normAutofit/>
          </a:bodyPr>
          <a:lstStyle/>
          <a:p>
            <a:pPr marL="0" indent="0" algn="l">
              <a:lnSpc>
                <a:spcPts val="3080"/>
              </a:lnSpc>
              <a:buNone/>
            </a:pPr>
            <a:r>
              <a:rPr lang="en-US" sz="2200" i="1" dirty="0">
                <a:solidFill>
                  <a:srgbClr val="E0B44C"/>
                </a:solidFill>
                <a:latin typeface="EB Garamond" pitchFamily="18" charset="0"/>
                <a:ea typeface="EB Garamond" pitchFamily="18" charset="-122"/>
                <a:cs typeface="EB Garamond" pitchFamily="18" charset="-120"/>
              </a:rPr>
              <a:t>Right message does not make you the right messenger.</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E0B44C"/>
        </a:solidFill>
        <a:effectLst/>
      </p:bgPr>
    </p:bg>
    <p:spTree>
      <p:nvGrpSpPr>
        <p:cNvPr id="1" name=""/>
        <p:cNvGrpSpPr/>
        <p:nvPr/>
      </p:nvGrpSpPr>
      <p:grpSpPr>
        <a:xfrm>
          <a:off x="0" y="0"/>
          <a:ext cx="0" cy="0"/>
          <a:chOff x="0" y="0"/>
          <a:chExt cx="0" cy="0"/>
        </a:xfrm>
      </p:grpSpPr>
      <p:sp>
        <p:nvSpPr>
          <p:cNvPr id="2" name="Text 0"/>
          <p:cNvSpPr/>
          <p:nvPr/>
        </p:nvSpPr>
        <p:spPr>
          <a:xfrm>
            <a:off x="812800" y="1821160"/>
            <a:ext cx="10883392" cy="345430"/>
          </a:xfrm>
          <a:prstGeom prst="rect">
            <a:avLst/>
          </a:prstGeom>
          <a:noFill/>
          <a:ln/>
        </p:spPr>
        <p:txBody>
          <a:bodyPr wrap="square" lIns="0" tIns="0" rIns="0" bIns="0" rtlCol="0" anchor="t">
            <a:normAutofit/>
          </a:bodyPr>
          <a:lstStyle/>
          <a:p>
            <a:pPr marL="0" indent="0" algn="l">
              <a:lnSpc>
                <a:spcPts val="2520"/>
              </a:lnSpc>
              <a:buNone/>
            </a:pPr>
            <a:r>
              <a:rPr lang="en-US" sz="1800" b="1" kern="0" spc="200">
                <a:solidFill>
                  <a:srgbClr val="16212C"/>
                </a:solidFill>
                <a:latin typeface="Nunito Sans" pitchFamily="34" charset="0"/>
                <a:ea typeface="Nunito Sans" pitchFamily="34" charset="-122"/>
                <a:cs typeface="Nunito Sans" pitchFamily="34" charset="-120"/>
              </a:rPr>
              <a:t>MATTHEW 7:1-6</a:t>
            </a:r>
            <a:endParaRPr lang="en-US" sz="1800" dirty="0"/>
          </a:p>
        </p:txBody>
      </p:sp>
      <p:sp>
        <p:nvSpPr>
          <p:cNvPr id="3" name="Text 1"/>
          <p:cNvSpPr>
            <a:spLocks noGrp="1"/>
          </p:cNvSpPr>
          <p:nvPr>
            <p:ph type="title"/>
          </p:nvPr>
        </p:nvSpPr>
        <p:spPr>
          <a:xfrm>
            <a:off x="812800" y="2445990"/>
            <a:ext cx="10883392" cy="2616200"/>
          </a:xfrm>
          <a:prstGeom prst="rect">
            <a:avLst/>
          </a:prstGeom>
          <a:noFill/>
          <a:ln/>
        </p:spPr>
        <p:txBody>
          <a:bodyPr wrap="square" lIns="0" tIns="0" rIns="0" bIns="0" rtlCol="0" anchor="t">
            <a:normAutofit/>
          </a:bodyPr>
          <a:lstStyle/>
          <a:p>
            <a:pPr marL="0" indent="0" algn="l">
              <a:lnSpc>
                <a:spcPts val="10200"/>
              </a:lnSpc>
              <a:buNone/>
            </a:pPr>
            <a:r>
              <a:rPr lang="en-US" sz="10000" b="1" i="0" dirty="0">
                <a:solidFill>
                  <a:srgbClr val="16212C"/>
                </a:solidFill>
                <a:latin typeface="EB Garamond" pitchFamily="18" charset="0"/>
                <a:ea typeface="EB Garamond" pitchFamily="18" charset="-122"/>
                <a:cs typeface="EB Garamond" pitchFamily="18" charset="-120"/>
              </a:rPr>
              <a:t>Fix your own eye first.</a:t>
            </a:r>
            <a:endParaRPr lang="en-US" sz="10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75D42-B5DC-0497-6979-3AE0CEC579F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E82CBD1-D380-06F1-46F1-C40EFFC2D74F}"/>
              </a:ext>
            </a:extLst>
          </p:cNvPr>
          <p:cNvSpPr/>
          <p:nvPr/>
        </p:nvSpPr>
        <p:spPr>
          <a:xfrm>
            <a:off x="812800" y="661596"/>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a:solidFill>
                  <a:srgbClr val="E0B44C"/>
                </a:solidFill>
                <a:latin typeface="Nunito Sans" pitchFamily="34" charset="0"/>
                <a:ea typeface="Nunito Sans" pitchFamily="34" charset="-122"/>
                <a:cs typeface="Nunito Sans" pitchFamily="34" charset="-120"/>
              </a:rPr>
              <a:t>JAMES 2:1-4</a:t>
            </a:r>
            <a:endParaRPr lang="en-US" sz="2000" dirty="0"/>
          </a:p>
        </p:txBody>
      </p:sp>
      <p:sp>
        <p:nvSpPr>
          <p:cNvPr id="3" name="Text 1">
            <a:extLst>
              <a:ext uri="{FF2B5EF4-FFF2-40B4-BE49-F238E27FC236}">
                <a16:creationId xmlns:a16="http://schemas.microsoft.com/office/drawing/2014/main" id="{F8D26C52-F9DA-B639-6670-30A2DA119799}"/>
              </a:ext>
            </a:extLst>
          </p:cNvPr>
          <p:cNvSpPr/>
          <p:nvPr/>
        </p:nvSpPr>
        <p:spPr>
          <a:xfrm>
            <a:off x="812800" y="1250885"/>
            <a:ext cx="10883392" cy="4343091"/>
          </a:xfrm>
          <a:prstGeom prst="rect">
            <a:avLst/>
          </a:prstGeom>
          <a:noFill/>
          <a:ln/>
        </p:spPr>
        <p:txBody>
          <a:bodyPr wrap="square" lIns="0" tIns="0" rIns="0" bIns="0" rtlCol="0" anchor="t">
            <a:noAutofit/>
          </a:bodyPr>
          <a:lstStyle/>
          <a:p>
            <a:r>
              <a:rPr lang="en-GB" sz="4000" baseline="30000">
                <a:latin typeface=""/>
              </a:rPr>
              <a:t>1</a:t>
            </a:r>
            <a:r>
              <a:rPr lang="en-GB" sz="4000">
                <a:latin typeface=""/>
              </a:rPr>
              <a:t>My brothers, show no partiality as you hold the faith in our Lord Jesus Christ, the Lord of glory. </a:t>
            </a:r>
            <a:r>
              <a:rPr lang="en-GB" sz="4000" baseline="30000">
                <a:latin typeface=""/>
              </a:rPr>
              <a:t>2</a:t>
            </a:r>
            <a:r>
              <a:rPr lang="en-GB" sz="4000">
                <a:latin typeface=""/>
              </a:rPr>
              <a:t>For if a man wearing a gold ring and fine clothing comes into your assembly, and a poor man in shabby clothing also comes in,</a:t>
            </a:r>
          </a:p>
        </p:txBody>
      </p:sp>
    </p:spTree>
    <p:extLst>
      <p:ext uri="{BB962C8B-B14F-4D97-AF65-F5344CB8AC3E}">
        <p14:creationId xmlns:p14="http://schemas.microsoft.com/office/powerpoint/2010/main" val="3996028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09DFC-5061-C6A0-8D6F-9677F5B3BB9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EACFB1D-6B08-361B-984F-1813930AE016}"/>
              </a:ext>
            </a:extLst>
          </p:cNvPr>
          <p:cNvSpPr/>
          <p:nvPr/>
        </p:nvSpPr>
        <p:spPr>
          <a:xfrm>
            <a:off x="812800" y="661596"/>
            <a:ext cx="10883392" cy="381000"/>
          </a:xfrm>
          <a:prstGeom prst="rect">
            <a:avLst/>
          </a:prstGeom>
          <a:noFill/>
          <a:ln/>
        </p:spPr>
        <p:txBody>
          <a:bodyPr wrap="square" lIns="0" tIns="0" rIns="0" bIns="0" rtlCol="0" anchor="t">
            <a:normAutofit/>
          </a:bodyPr>
          <a:lstStyle/>
          <a:p>
            <a:pPr marL="0" indent="0" algn="l">
              <a:lnSpc>
                <a:spcPts val="2800"/>
              </a:lnSpc>
              <a:buNone/>
            </a:pPr>
            <a:r>
              <a:rPr lang="en-US" sz="2000" b="1" kern="0" spc="200">
                <a:solidFill>
                  <a:srgbClr val="E0B44C"/>
                </a:solidFill>
                <a:latin typeface="Nunito Sans" pitchFamily="34" charset="0"/>
                <a:ea typeface="Nunito Sans" pitchFamily="34" charset="-122"/>
                <a:cs typeface="Nunito Sans" pitchFamily="34" charset="-120"/>
              </a:rPr>
              <a:t>JAMES 2:1-4</a:t>
            </a:r>
            <a:endParaRPr lang="en-US" sz="2000" dirty="0"/>
          </a:p>
        </p:txBody>
      </p:sp>
      <p:sp>
        <p:nvSpPr>
          <p:cNvPr id="3" name="Text 1">
            <a:extLst>
              <a:ext uri="{FF2B5EF4-FFF2-40B4-BE49-F238E27FC236}">
                <a16:creationId xmlns:a16="http://schemas.microsoft.com/office/drawing/2014/main" id="{ABE5BF48-8E5C-78BF-C627-D451F85445EF}"/>
              </a:ext>
            </a:extLst>
          </p:cNvPr>
          <p:cNvSpPr/>
          <p:nvPr/>
        </p:nvSpPr>
        <p:spPr>
          <a:xfrm>
            <a:off x="812800" y="1250885"/>
            <a:ext cx="10883392" cy="4343091"/>
          </a:xfrm>
          <a:prstGeom prst="rect">
            <a:avLst/>
          </a:prstGeom>
          <a:noFill/>
          <a:ln/>
        </p:spPr>
        <p:txBody>
          <a:bodyPr wrap="square" lIns="0" tIns="0" rIns="0" bIns="0" rtlCol="0" anchor="t">
            <a:noAutofit/>
          </a:bodyPr>
          <a:lstStyle/>
          <a:p>
            <a:r>
              <a:rPr lang="en-GB" sz="4000" baseline="30000">
                <a:latin typeface=""/>
              </a:rPr>
              <a:t>3</a:t>
            </a:r>
            <a:r>
              <a:rPr lang="en-GB" sz="4000">
                <a:latin typeface=""/>
              </a:rPr>
              <a:t>and if you pay attention to the one who wears the fine clothing and say, “You sit here in a good place,” while you say to the poor man, “You stand over there,” or, “Sit down at my feet,” </a:t>
            </a:r>
            <a:r>
              <a:rPr lang="en-GB" sz="4000" baseline="30000">
                <a:latin typeface=""/>
              </a:rPr>
              <a:t>4</a:t>
            </a:r>
            <a:r>
              <a:rPr lang="en-GB" sz="4000">
                <a:latin typeface=""/>
              </a:rPr>
              <a:t>have you not made distinctions among yourselves and become judges with evil thoughts?</a:t>
            </a:r>
          </a:p>
        </p:txBody>
      </p:sp>
    </p:spTree>
    <p:extLst>
      <p:ext uri="{BB962C8B-B14F-4D97-AF65-F5344CB8AC3E}">
        <p14:creationId xmlns:p14="http://schemas.microsoft.com/office/powerpoint/2010/main" val="2729999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5EFE3"/>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809750"/>
            <a:ext cx="10883392" cy="751830"/>
          </a:xfrm>
          <a:prstGeom prst="rect">
            <a:avLst/>
          </a:prstGeom>
          <a:noFill/>
          <a:ln/>
        </p:spPr>
        <p:txBody>
          <a:bodyPr wrap="square" lIns="0" tIns="0" rIns="0" bIns="0" rtlCol="0" anchor="t">
            <a:normAutofit/>
          </a:bodyPr>
          <a:lstStyle/>
          <a:p>
            <a:pPr marL="0" indent="0" algn="l">
              <a:lnSpc>
                <a:spcPts val="5720"/>
              </a:lnSpc>
              <a:buNone/>
            </a:pPr>
            <a:r>
              <a:rPr lang="en-US" sz="5200" b="1" i="0" dirty="0">
                <a:solidFill>
                  <a:srgbClr val="1B2733"/>
                </a:solidFill>
                <a:latin typeface="EB Garamond" pitchFamily="18" charset="0"/>
                <a:ea typeface="EB Garamond" pitchFamily="18" charset="-122"/>
                <a:cs typeface="EB Garamond" pitchFamily="18" charset="-120"/>
              </a:rPr>
              <a:t>Two visitors. Two seats.</a:t>
            </a:r>
            <a:endParaRPr lang="en-US" sz="5200" dirty="0"/>
          </a:p>
        </p:txBody>
      </p:sp>
      <p:sp>
        <p:nvSpPr>
          <p:cNvPr id="3" name="Shape 1"/>
          <p:cNvSpPr/>
          <p:nvPr/>
        </p:nvSpPr>
        <p:spPr>
          <a:xfrm>
            <a:off x="812800" y="2942580"/>
            <a:ext cx="5156200" cy="2105620"/>
          </a:xfrm>
          <a:prstGeom prst="roundRect">
            <a:avLst>
              <a:gd name="adj" fmla="val 7238"/>
            </a:avLst>
          </a:prstGeom>
          <a:solidFill>
            <a:srgbClr val="16212C"/>
          </a:solidFill>
          <a:ln/>
        </p:spPr>
        <p:txBody>
          <a:bodyPr/>
          <a:lstStyle/>
          <a:p>
            <a:endParaRPr lang="en-US"/>
          </a:p>
        </p:txBody>
      </p:sp>
      <p:sp>
        <p:nvSpPr>
          <p:cNvPr id="4" name="Text 2"/>
          <p:cNvSpPr/>
          <p:nvPr/>
        </p:nvSpPr>
        <p:spPr>
          <a:xfrm>
            <a:off x="1168400" y="3298180"/>
            <a:ext cx="4578350" cy="292100"/>
          </a:xfrm>
          <a:prstGeom prst="rect">
            <a:avLst/>
          </a:prstGeom>
          <a:noFill/>
          <a:ln/>
        </p:spPr>
        <p:txBody>
          <a:bodyPr wrap="square" lIns="0" tIns="0" rIns="0" bIns="0" rtlCol="0" anchor="t">
            <a:normAutofit/>
          </a:bodyPr>
          <a:lstStyle/>
          <a:p>
            <a:pPr marL="0" indent="0" algn="l">
              <a:lnSpc>
                <a:spcPts val="2100"/>
              </a:lnSpc>
              <a:buNone/>
            </a:pPr>
            <a:r>
              <a:rPr lang="en-US" sz="1500" b="1" kern="0" spc="150" dirty="0">
                <a:solidFill>
                  <a:srgbClr val="E0B44C"/>
                </a:solidFill>
                <a:latin typeface="Nunito Sans" pitchFamily="34" charset="0"/>
                <a:ea typeface="Nunito Sans" pitchFamily="34" charset="-122"/>
                <a:cs typeface="Nunito Sans" pitchFamily="34" charset="-120"/>
              </a:rPr>
              <a:t>VISITOR ONE</a:t>
            </a:r>
            <a:endParaRPr lang="en-US" sz="1500" dirty="0"/>
          </a:p>
        </p:txBody>
      </p:sp>
      <p:sp>
        <p:nvSpPr>
          <p:cNvPr id="5" name="Text 3"/>
          <p:cNvSpPr/>
          <p:nvPr/>
        </p:nvSpPr>
        <p:spPr>
          <a:xfrm>
            <a:off x="1168400" y="3691880"/>
            <a:ext cx="4578350" cy="47243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F5EFE3"/>
                </a:solidFill>
                <a:latin typeface="EB Garamond" pitchFamily="18" charset="0"/>
                <a:ea typeface="EB Garamond" pitchFamily="18" charset="-122"/>
                <a:cs typeface="EB Garamond" pitchFamily="18" charset="-120"/>
              </a:rPr>
              <a:t>Gold ring, fine clothes</a:t>
            </a:r>
            <a:endParaRPr lang="en-US" sz="3200" dirty="0"/>
          </a:p>
        </p:txBody>
      </p:sp>
      <p:sp>
        <p:nvSpPr>
          <p:cNvPr id="6" name="Text 4"/>
          <p:cNvSpPr/>
          <p:nvPr/>
        </p:nvSpPr>
        <p:spPr>
          <a:xfrm>
            <a:off x="1168400" y="4265910"/>
            <a:ext cx="4578350" cy="452090"/>
          </a:xfrm>
          <a:prstGeom prst="rect">
            <a:avLst/>
          </a:prstGeom>
          <a:noFill/>
          <a:ln/>
        </p:spPr>
        <p:txBody>
          <a:bodyPr wrap="square" lIns="0" tIns="0" rIns="0" bIns="0" rtlCol="0" anchor="t">
            <a:normAutofit/>
          </a:bodyPr>
          <a:lstStyle/>
          <a:p>
            <a:pPr marL="0" indent="0" algn="l">
              <a:lnSpc>
                <a:spcPts val="3360"/>
              </a:lnSpc>
              <a:buNone/>
            </a:pPr>
            <a:r>
              <a:rPr lang="en-US" sz="2400" i="1" dirty="0">
                <a:solidFill>
                  <a:srgbClr val="E0B44C"/>
                </a:solidFill>
                <a:latin typeface="EB Garamond" pitchFamily="18" charset="0"/>
                <a:ea typeface="EB Garamond" pitchFamily="18" charset="-122"/>
                <a:cs typeface="EB Garamond" pitchFamily="18" charset="-120"/>
              </a:rPr>
              <a:t>“Please, take this good seat.”</a:t>
            </a:r>
            <a:endParaRPr lang="en-US" sz="2400" dirty="0"/>
          </a:p>
        </p:txBody>
      </p:sp>
      <p:sp>
        <p:nvSpPr>
          <p:cNvPr id="7" name="Shape 5"/>
          <p:cNvSpPr/>
          <p:nvPr/>
        </p:nvSpPr>
        <p:spPr>
          <a:xfrm>
            <a:off x="6223000" y="2942580"/>
            <a:ext cx="5156200" cy="2105620"/>
          </a:xfrm>
          <a:prstGeom prst="roundRect">
            <a:avLst>
              <a:gd name="adj" fmla="val 7238"/>
            </a:avLst>
          </a:prstGeom>
          <a:solidFill>
            <a:srgbClr val="E6DCC8"/>
          </a:solidFill>
          <a:ln/>
        </p:spPr>
        <p:txBody>
          <a:bodyPr/>
          <a:lstStyle/>
          <a:p>
            <a:endParaRPr lang="en-US"/>
          </a:p>
        </p:txBody>
      </p:sp>
      <p:sp>
        <p:nvSpPr>
          <p:cNvPr id="8" name="Text 6"/>
          <p:cNvSpPr/>
          <p:nvPr/>
        </p:nvSpPr>
        <p:spPr>
          <a:xfrm>
            <a:off x="6578600" y="3298180"/>
            <a:ext cx="4578350" cy="292100"/>
          </a:xfrm>
          <a:prstGeom prst="rect">
            <a:avLst/>
          </a:prstGeom>
          <a:noFill/>
          <a:ln/>
        </p:spPr>
        <p:txBody>
          <a:bodyPr wrap="square" lIns="0" tIns="0" rIns="0" bIns="0" rtlCol="0" anchor="t">
            <a:normAutofit/>
          </a:bodyPr>
          <a:lstStyle/>
          <a:p>
            <a:pPr marL="0" indent="0" algn="l">
              <a:lnSpc>
                <a:spcPts val="2100"/>
              </a:lnSpc>
              <a:buNone/>
            </a:pPr>
            <a:r>
              <a:rPr lang="en-US" sz="1500" b="1" kern="0" spc="150" dirty="0">
                <a:solidFill>
                  <a:srgbClr val="16212C"/>
                </a:solidFill>
                <a:latin typeface="Nunito Sans" pitchFamily="34" charset="0"/>
                <a:ea typeface="Nunito Sans" pitchFamily="34" charset="-122"/>
                <a:cs typeface="Nunito Sans" pitchFamily="34" charset="-120"/>
              </a:rPr>
              <a:t>VISITOR TWO</a:t>
            </a:r>
            <a:endParaRPr lang="en-US" sz="1500" dirty="0"/>
          </a:p>
        </p:txBody>
      </p:sp>
      <p:sp>
        <p:nvSpPr>
          <p:cNvPr id="9" name="Text 7"/>
          <p:cNvSpPr/>
          <p:nvPr/>
        </p:nvSpPr>
        <p:spPr>
          <a:xfrm>
            <a:off x="6578600" y="3691880"/>
            <a:ext cx="4578350" cy="47243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16212C"/>
                </a:solidFill>
                <a:latin typeface="EB Garamond" pitchFamily="18" charset="0"/>
                <a:ea typeface="EB Garamond" pitchFamily="18" charset="-122"/>
                <a:cs typeface="EB Garamond" pitchFamily="18" charset="-120"/>
              </a:rPr>
              <a:t>Poor, shabby clothes</a:t>
            </a:r>
            <a:endParaRPr lang="en-US" sz="3200" dirty="0"/>
          </a:p>
        </p:txBody>
      </p:sp>
      <p:sp>
        <p:nvSpPr>
          <p:cNvPr id="10" name="Text 8"/>
          <p:cNvSpPr/>
          <p:nvPr/>
        </p:nvSpPr>
        <p:spPr>
          <a:xfrm>
            <a:off x="6578600" y="4265910"/>
            <a:ext cx="4578350" cy="452090"/>
          </a:xfrm>
          <a:prstGeom prst="rect">
            <a:avLst/>
          </a:prstGeom>
          <a:noFill/>
          <a:ln/>
        </p:spPr>
        <p:txBody>
          <a:bodyPr wrap="square" lIns="0" tIns="0" rIns="0" bIns="0" rtlCol="0" anchor="t">
            <a:normAutofit/>
          </a:bodyPr>
          <a:lstStyle/>
          <a:p>
            <a:pPr marL="0" indent="0" algn="l">
              <a:lnSpc>
                <a:spcPts val="3360"/>
              </a:lnSpc>
              <a:buNone/>
            </a:pPr>
            <a:r>
              <a:rPr lang="en-US" sz="2400" i="1" dirty="0">
                <a:solidFill>
                  <a:srgbClr val="16212C"/>
                </a:solidFill>
                <a:latin typeface="EB Garamond" pitchFamily="18" charset="0"/>
                <a:ea typeface="EB Garamond" pitchFamily="18" charset="-122"/>
                <a:cs typeface="EB Garamond" pitchFamily="18" charset="-120"/>
              </a:rPr>
              <a:t>“Stand there, or sit at my feet.”</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E0B44C"/>
        </a:solidFill>
        <a:effectLst/>
      </p:bgPr>
    </p:bg>
    <p:spTree>
      <p:nvGrpSpPr>
        <p:cNvPr id="1" name=""/>
        <p:cNvGrpSpPr/>
        <p:nvPr/>
      </p:nvGrpSpPr>
      <p:grpSpPr>
        <a:xfrm>
          <a:off x="0" y="0"/>
          <a:ext cx="0" cy="0"/>
          <a:chOff x="0" y="0"/>
          <a:chExt cx="0" cy="0"/>
        </a:xfrm>
      </p:grpSpPr>
      <p:sp>
        <p:nvSpPr>
          <p:cNvPr id="2" name="Text 0"/>
          <p:cNvSpPr/>
          <p:nvPr/>
        </p:nvSpPr>
        <p:spPr>
          <a:xfrm>
            <a:off x="812800" y="1924794"/>
            <a:ext cx="10883392" cy="345430"/>
          </a:xfrm>
          <a:prstGeom prst="rect">
            <a:avLst/>
          </a:prstGeom>
          <a:noFill/>
          <a:ln/>
        </p:spPr>
        <p:txBody>
          <a:bodyPr wrap="square" lIns="0" tIns="0" rIns="0" bIns="0" rtlCol="0" anchor="t">
            <a:normAutofit/>
          </a:bodyPr>
          <a:lstStyle/>
          <a:p>
            <a:pPr marL="0" indent="0" algn="l">
              <a:lnSpc>
                <a:spcPts val="2520"/>
              </a:lnSpc>
              <a:buNone/>
            </a:pPr>
            <a:r>
              <a:rPr lang="en-US" sz="1800" b="1" kern="0" spc="200">
                <a:solidFill>
                  <a:srgbClr val="16212C"/>
                </a:solidFill>
                <a:latin typeface="Nunito Sans" pitchFamily="34" charset="0"/>
                <a:ea typeface="Nunito Sans" pitchFamily="34" charset="-122"/>
                <a:cs typeface="Nunito Sans" pitchFamily="34" charset="-120"/>
              </a:rPr>
              <a:t>JAMES 2:1-7</a:t>
            </a:r>
            <a:endParaRPr lang="en-US" sz="1800" dirty="0"/>
          </a:p>
        </p:txBody>
      </p:sp>
      <p:sp>
        <p:nvSpPr>
          <p:cNvPr id="3" name="Text 1"/>
          <p:cNvSpPr>
            <a:spLocks noGrp="1"/>
          </p:cNvSpPr>
          <p:nvPr>
            <p:ph type="title"/>
          </p:nvPr>
        </p:nvSpPr>
        <p:spPr>
          <a:xfrm>
            <a:off x="812800" y="2549624"/>
            <a:ext cx="10883392" cy="2408932"/>
          </a:xfrm>
          <a:prstGeom prst="rect">
            <a:avLst/>
          </a:prstGeom>
          <a:noFill/>
          <a:ln/>
        </p:spPr>
        <p:txBody>
          <a:bodyPr wrap="square" lIns="0" tIns="0" rIns="0" bIns="0" rtlCol="0" anchor="t">
            <a:normAutofit fontScale="90000"/>
          </a:bodyPr>
          <a:lstStyle/>
          <a:p>
            <a:pPr marL="0" indent="0" algn="l">
              <a:lnSpc>
                <a:spcPts val="9384"/>
              </a:lnSpc>
              <a:buNone/>
            </a:pPr>
            <a:r>
              <a:rPr lang="en-US" sz="9200" b="1" i="0" dirty="0">
                <a:solidFill>
                  <a:srgbClr val="16212C"/>
                </a:solidFill>
                <a:latin typeface="EB Garamond" pitchFamily="18" charset="0"/>
                <a:ea typeface="EB Garamond" pitchFamily="18" charset="-122"/>
                <a:cs typeface="EB Garamond" pitchFamily="18" charset="-120"/>
              </a:rPr>
              <a:t>Don’t hand out seats by looks.</a:t>
            </a:r>
            <a:endParaRPr lang="en-US" sz="9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16212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177330"/>
            <a:ext cx="10883392" cy="751830"/>
          </a:xfrm>
          <a:prstGeom prst="rect">
            <a:avLst/>
          </a:prstGeom>
          <a:noFill/>
          <a:ln/>
        </p:spPr>
        <p:txBody>
          <a:bodyPr wrap="square" lIns="0" tIns="0" rIns="0" bIns="0" rtlCol="0" anchor="t">
            <a:normAutofit/>
          </a:bodyPr>
          <a:lstStyle/>
          <a:p>
            <a:pPr marL="0" indent="0" algn="l">
              <a:lnSpc>
                <a:spcPts val="5720"/>
              </a:lnSpc>
              <a:buNone/>
            </a:pPr>
            <a:r>
              <a:rPr lang="en-US" sz="5200" b="1" i="0" dirty="0">
                <a:solidFill>
                  <a:srgbClr val="F5EFE3"/>
                </a:solidFill>
                <a:latin typeface="EB Garamond" pitchFamily="18" charset="0"/>
                <a:ea typeface="EB Garamond" pitchFamily="18" charset="-122"/>
                <a:cs typeface="EB Garamond" pitchFamily="18" charset="-120"/>
              </a:rPr>
              <a:t>Two mistakes</a:t>
            </a:r>
            <a:endParaRPr lang="en-US" sz="5200" dirty="0"/>
          </a:p>
        </p:txBody>
      </p:sp>
      <p:sp>
        <p:nvSpPr>
          <p:cNvPr id="3" name="Shape 1"/>
          <p:cNvSpPr/>
          <p:nvPr/>
        </p:nvSpPr>
        <p:spPr>
          <a:xfrm>
            <a:off x="812800" y="2259360"/>
            <a:ext cx="5156200" cy="2674541"/>
          </a:xfrm>
          <a:prstGeom prst="roundRect">
            <a:avLst>
              <a:gd name="adj" fmla="val 5698"/>
            </a:avLst>
          </a:prstGeom>
          <a:solidFill>
            <a:srgbClr val="223140"/>
          </a:solidFill>
          <a:ln/>
        </p:spPr>
        <p:txBody>
          <a:bodyPr/>
          <a:lstStyle/>
          <a:p>
            <a:endParaRPr lang="en-US"/>
          </a:p>
        </p:txBody>
      </p:sp>
      <p:sp>
        <p:nvSpPr>
          <p:cNvPr id="4" name="Text 2"/>
          <p:cNvSpPr/>
          <p:nvPr/>
        </p:nvSpPr>
        <p:spPr>
          <a:xfrm>
            <a:off x="1168400" y="2614960"/>
            <a:ext cx="4578350" cy="292100"/>
          </a:xfrm>
          <a:prstGeom prst="rect">
            <a:avLst/>
          </a:prstGeom>
          <a:noFill/>
          <a:ln/>
        </p:spPr>
        <p:txBody>
          <a:bodyPr wrap="square" lIns="0" tIns="0" rIns="0" bIns="0" rtlCol="0" anchor="t">
            <a:normAutofit/>
          </a:bodyPr>
          <a:lstStyle/>
          <a:p>
            <a:pPr marL="0" indent="0" algn="l">
              <a:lnSpc>
                <a:spcPts val="2100"/>
              </a:lnSpc>
              <a:buNone/>
            </a:pPr>
            <a:r>
              <a:rPr lang="en-US" sz="1500" b="1" kern="0" spc="150" dirty="0">
                <a:solidFill>
                  <a:srgbClr val="E0B44C"/>
                </a:solidFill>
                <a:latin typeface="Nunito Sans" pitchFamily="34" charset="0"/>
                <a:ea typeface="Nunito Sans" pitchFamily="34" charset="-122"/>
                <a:cs typeface="Nunito Sans" pitchFamily="34" charset="-120"/>
              </a:rPr>
              <a:t>MISTAKE ONE</a:t>
            </a:r>
            <a:endParaRPr lang="en-US" sz="1500" dirty="0"/>
          </a:p>
        </p:txBody>
      </p:sp>
      <p:sp>
        <p:nvSpPr>
          <p:cNvPr id="5" name="Text 3"/>
          <p:cNvSpPr/>
          <p:nvPr/>
        </p:nvSpPr>
        <p:spPr>
          <a:xfrm>
            <a:off x="1168400" y="3008660"/>
            <a:ext cx="4578350" cy="8636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F5EFE3"/>
                </a:solidFill>
                <a:latin typeface="EB Garamond" pitchFamily="18" charset="0"/>
                <a:ea typeface="EB Garamond" pitchFamily="18" charset="-122"/>
                <a:cs typeface="EB Garamond" pitchFamily="18" charset="-120"/>
              </a:rPr>
              <a:t>“Do not judge” means “say nothing”</a:t>
            </a:r>
            <a:endParaRPr lang="en-US" sz="3000" dirty="0"/>
          </a:p>
        </p:txBody>
      </p:sp>
      <p:sp>
        <p:nvSpPr>
          <p:cNvPr id="6" name="Text 4"/>
          <p:cNvSpPr/>
          <p:nvPr/>
        </p:nvSpPr>
        <p:spPr>
          <a:xfrm>
            <a:off x="1168400" y="3973860"/>
            <a:ext cx="4578350" cy="62984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C9D3DC"/>
                </a:solidFill>
                <a:latin typeface="Nunito Sans" pitchFamily="34" charset="0"/>
                <a:ea typeface="Nunito Sans" pitchFamily="34" charset="-122"/>
                <a:cs typeface="Nunito Sans" pitchFamily="34" charset="-120"/>
              </a:rPr>
              <a:t>Jesus still wants the speck dealt with, by someone who can see.</a:t>
            </a:r>
            <a:endParaRPr lang="en-US" sz="1700" dirty="0"/>
          </a:p>
        </p:txBody>
      </p:sp>
      <p:sp>
        <p:nvSpPr>
          <p:cNvPr id="7" name="Shape 5"/>
          <p:cNvSpPr/>
          <p:nvPr/>
        </p:nvSpPr>
        <p:spPr>
          <a:xfrm>
            <a:off x="6223000" y="2259360"/>
            <a:ext cx="5156200" cy="2674541"/>
          </a:xfrm>
          <a:prstGeom prst="roundRect">
            <a:avLst>
              <a:gd name="adj" fmla="val 5698"/>
            </a:avLst>
          </a:prstGeom>
          <a:solidFill>
            <a:srgbClr val="223140"/>
          </a:solidFill>
          <a:ln/>
        </p:spPr>
        <p:txBody>
          <a:bodyPr/>
          <a:lstStyle/>
          <a:p>
            <a:endParaRPr lang="en-US"/>
          </a:p>
        </p:txBody>
      </p:sp>
      <p:sp>
        <p:nvSpPr>
          <p:cNvPr id="8" name="Text 6"/>
          <p:cNvSpPr/>
          <p:nvPr/>
        </p:nvSpPr>
        <p:spPr>
          <a:xfrm>
            <a:off x="6578600" y="2614960"/>
            <a:ext cx="4578350" cy="292100"/>
          </a:xfrm>
          <a:prstGeom prst="rect">
            <a:avLst/>
          </a:prstGeom>
          <a:noFill/>
          <a:ln/>
        </p:spPr>
        <p:txBody>
          <a:bodyPr wrap="square" lIns="0" tIns="0" rIns="0" bIns="0" rtlCol="0" anchor="t">
            <a:normAutofit/>
          </a:bodyPr>
          <a:lstStyle/>
          <a:p>
            <a:pPr marL="0" indent="0" algn="l">
              <a:lnSpc>
                <a:spcPts val="2100"/>
              </a:lnSpc>
              <a:buNone/>
            </a:pPr>
            <a:r>
              <a:rPr lang="en-US" sz="1500" b="1" kern="0" spc="150" dirty="0">
                <a:solidFill>
                  <a:srgbClr val="E0B44C"/>
                </a:solidFill>
                <a:latin typeface="Nunito Sans" pitchFamily="34" charset="0"/>
                <a:ea typeface="Nunito Sans" pitchFamily="34" charset="-122"/>
                <a:cs typeface="Nunito Sans" pitchFamily="34" charset="-120"/>
              </a:rPr>
              <a:t>MISTAKE TWO</a:t>
            </a:r>
            <a:endParaRPr lang="en-US" sz="1500" dirty="0"/>
          </a:p>
        </p:txBody>
      </p:sp>
      <p:sp>
        <p:nvSpPr>
          <p:cNvPr id="9" name="Text 7"/>
          <p:cNvSpPr/>
          <p:nvPr/>
        </p:nvSpPr>
        <p:spPr>
          <a:xfrm>
            <a:off x="6578600" y="3008660"/>
            <a:ext cx="4578350"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F5EFE3"/>
                </a:solidFill>
                <a:latin typeface="EB Garamond" pitchFamily="18" charset="0"/>
                <a:ea typeface="EB Garamond" pitchFamily="18" charset="-122"/>
                <a:cs typeface="EB Garamond" pitchFamily="18" charset="-120"/>
              </a:rPr>
              <a:t>Silence is always humble</a:t>
            </a:r>
            <a:endParaRPr lang="en-US" sz="3000" dirty="0"/>
          </a:p>
        </p:txBody>
      </p:sp>
      <p:sp>
        <p:nvSpPr>
          <p:cNvPr id="10" name="Text 8"/>
          <p:cNvSpPr/>
          <p:nvPr/>
        </p:nvSpPr>
        <p:spPr>
          <a:xfrm>
            <a:off x="6578600" y="3554760"/>
            <a:ext cx="4578350"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C9D3DC"/>
                </a:solidFill>
                <a:latin typeface="Nunito Sans" pitchFamily="34" charset="0"/>
                <a:ea typeface="Nunito Sans" pitchFamily="34" charset="-122"/>
                <a:cs typeface="Nunito Sans" pitchFamily="34" charset="-120"/>
              </a:rPr>
              <a:t>Sometimes it is fear dressed up as humility.</a:t>
            </a:r>
            <a:endParaRPr lang="en-US" sz="1700" dirty="0"/>
          </a:p>
        </p:txBody>
      </p:sp>
      <p:sp>
        <p:nvSpPr>
          <p:cNvPr id="11" name="Text 9"/>
          <p:cNvSpPr/>
          <p:nvPr/>
        </p:nvSpPr>
        <p:spPr>
          <a:xfrm>
            <a:off x="812800" y="5289500"/>
            <a:ext cx="10883392"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0B44C"/>
                </a:solidFill>
                <a:latin typeface="Nunito Sans" pitchFamily="34" charset="0"/>
                <a:ea typeface="Nunito Sans" pitchFamily="34" charset="-122"/>
                <a:cs typeface="Nunito Sans" pitchFamily="34" charset="-120"/>
              </a:rPr>
              <a:t>Fix your own eye first. Then speak, with love.</a:t>
            </a:r>
            <a:endParaRPr lang="en-US"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5EFE3"/>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892399"/>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B2733"/>
                </a:solidFill>
                <a:latin typeface="EB Garamond" pitchFamily="18" charset="0"/>
                <a:ea typeface="EB Garamond" pitchFamily="18" charset="-122"/>
                <a:cs typeface="EB Garamond" pitchFamily="18" charset="-120"/>
              </a:rPr>
              <a:t>Four questions to carry</a:t>
            </a:r>
            <a:endParaRPr lang="en-US" sz="4800" dirty="0"/>
          </a:p>
        </p:txBody>
      </p:sp>
      <p:sp>
        <p:nvSpPr>
          <p:cNvPr id="3" name="Text 1"/>
          <p:cNvSpPr/>
          <p:nvPr/>
        </p:nvSpPr>
        <p:spPr>
          <a:xfrm>
            <a:off x="703411" y="2918520"/>
            <a:ext cx="10985161" cy="2072481"/>
          </a:xfrm>
          <a:prstGeom prst="rect">
            <a:avLst/>
          </a:prstGeom>
          <a:noFill/>
          <a:ln/>
        </p:spPr>
        <p:txBody>
          <a:bodyPr wrap="square" lIns="0" tIns="0" rIns="0" bIns="0" rtlCol="0" anchor="t">
            <a:normAutofit/>
          </a:bodyPr>
          <a:lstStyle/>
          <a:p>
            <a:pPr marL="363389" indent="-363389" algn="l">
              <a:lnSpc>
                <a:spcPts val="4030"/>
              </a:lnSpc>
              <a:buSzPct val="100000"/>
              <a:buFontTx/>
              <a:buAutoNum type="arabicPeriod"/>
            </a:pPr>
            <a:r>
              <a:rPr lang="en-US" sz="2600" b="1" dirty="0">
                <a:solidFill>
                  <a:srgbClr val="1B2733"/>
                </a:solidFill>
                <a:latin typeface="Nunito Sans" pitchFamily="34" charset="0"/>
                <a:ea typeface="Nunito Sans" pitchFamily="34" charset="-122"/>
                <a:cs typeface="Nunito Sans" pitchFamily="34" charset="-120"/>
              </a:rPr>
              <a:t>What’s my log, and whose speck have I been pointing at instead?</a:t>
            </a:r>
            <a:endParaRPr lang="en-US" sz="2600" dirty="0"/>
          </a:p>
          <a:p>
            <a:pPr marL="363389" indent="-363389" algn="l">
              <a:lnSpc>
                <a:spcPts val="4030"/>
              </a:lnSpc>
              <a:buSzPct val="100000"/>
              <a:buFontTx/>
              <a:buAutoNum type="arabicPeriod"/>
            </a:pPr>
            <a:r>
              <a:rPr lang="en-US" sz="2600" b="1" dirty="0">
                <a:solidFill>
                  <a:srgbClr val="1B2733"/>
                </a:solidFill>
                <a:latin typeface="Nunito Sans" pitchFamily="34" charset="0"/>
                <a:ea typeface="Nunito Sans" pitchFamily="34" charset="-122"/>
                <a:cs typeface="Nunito Sans" pitchFamily="34" charset="-120"/>
              </a:rPr>
              <a:t>Is my silence wisdom, or is it fear wearing humility’s clothes?</a:t>
            </a:r>
            <a:endParaRPr lang="en-US" sz="2600" dirty="0"/>
          </a:p>
          <a:p>
            <a:pPr marL="363389" indent="-363389" algn="l">
              <a:lnSpc>
                <a:spcPts val="4030"/>
              </a:lnSpc>
              <a:buSzPct val="100000"/>
              <a:buFontTx/>
              <a:buAutoNum type="arabicPeriod"/>
            </a:pPr>
            <a:r>
              <a:rPr lang="en-US" sz="2600" b="1" dirty="0">
                <a:solidFill>
                  <a:srgbClr val="1B2733"/>
                </a:solidFill>
                <a:latin typeface="Nunito Sans" pitchFamily="34" charset="0"/>
                <a:ea typeface="Nunito Sans" pitchFamily="34" charset="-122"/>
                <a:cs typeface="Nunito Sans" pitchFamily="34" charset="-120"/>
              </a:rPr>
              <a:t>Who gets less of me, and why?</a:t>
            </a:r>
            <a:endParaRPr lang="en-US" sz="2600" dirty="0"/>
          </a:p>
          <a:p>
            <a:pPr marL="363389" indent="-363389" algn="l">
              <a:lnSpc>
                <a:spcPts val="4030"/>
              </a:lnSpc>
              <a:buSzPct val="100000"/>
              <a:buFontTx/>
              <a:buAutoNum type="arabicPeriod"/>
            </a:pPr>
            <a:r>
              <a:rPr lang="en-US" sz="2600" b="1" dirty="0">
                <a:solidFill>
                  <a:srgbClr val="1B2733"/>
                </a:solidFill>
                <a:latin typeface="Nunito Sans" pitchFamily="34" charset="0"/>
                <a:ea typeface="Nunito Sans" pitchFamily="34" charset="-122"/>
                <a:cs typeface="Nunito Sans" pitchFamily="34" charset="-120"/>
              </a:rPr>
              <a:t>If there’s no gold ring in this room, where’s mine hiding?</a:t>
            </a:r>
            <a:endParaRPr lang="en-US"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16212C"/>
        </a:solidFill>
        <a:effectLst/>
      </p:bgPr>
    </p:bg>
    <p:spTree>
      <p:nvGrpSpPr>
        <p:cNvPr id="1" name=""/>
        <p:cNvGrpSpPr/>
        <p:nvPr/>
      </p:nvGrpSpPr>
      <p:grpSpPr>
        <a:xfrm>
          <a:off x="0" y="0"/>
          <a:ext cx="0" cy="0"/>
          <a:chOff x="0" y="0"/>
          <a:chExt cx="0" cy="0"/>
        </a:xfrm>
      </p:grpSpPr>
      <p:sp>
        <p:nvSpPr>
          <p:cNvPr id="2" name="Text 0"/>
          <p:cNvSpPr/>
          <p:nvPr/>
        </p:nvSpPr>
        <p:spPr>
          <a:xfrm>
            <a:off x="812800" y="1442789"/>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kern="0" spc="300" dirty="0">
                <a:solidFill>
                  <a:srgbClr val="E0B44C"/>
                </a:solidFill>
                <a:latin typeface="Nunito Sans" pitchFamily="34" charset="0"/>
                <a:ea typeface="Nunito Sans" pitchFamily="34" charset="-122"/>
                <a:cs typeface="Nunito Sans" pitchFamily="34" charset="-120"/>
              </a:rPr>
              <a:t>TAKE IT HOME</a:t>
            </a:r>
            <a:endParaRPr lang="en-US" sz="1600" dirty="0"/>
          </a:p>
        </p:txBody>
      </p:sp>
      <p:sp>
        <p:nvSpPr>
          <p:cNvPr id="3" name="Text 1"/>
          <p:cNvSpPr/>
          <p:nvPr/>
        </p:nvSpPr>
        <p:spPr>
          <a:xfrm>
            <a:off x="812800" y="2082850"/>
            <a:ext cx="10883392" cy="1310580"/>
          </a:xfrm>
          <a:prstGeom prst="rect">
            <a:avLst/>
          </a:prstGeom>
          <a:noFill/>
          <a:ln/>
        </p:spPr>
        <p:txBody>
          <a:bodyPr wrap="square" lIns="0" tIns="0" rIns="0" bIns="0" rtlCol="0" anchor="t">
            <a:normAutofit/>
          </a:bodyPr>
          <a:lstStyle/>
          <a:p>
            <a:pPr marL="0" indent="0" algn="l">
              <a:lnSpc>
                <a:spcPts val="5060"/>
              </a:lnSpc>
              <a:buNone/>
            </a:pPr>
            <a:r>
              <a:rPr lang="en-US" sz="4400" b="1" dirty="0">
                <a:solidFill>
                  <a:srgbClr val="F5EFE3"/>
                </a:solidFill>
                <a:latin typeface="EB Garamond" pitchFamily="18" charset="0"/>
                <a:ea typeface="EB Garamond" pitchFamily="18" charset="-122"/>
                <a:cs typeface="EB Garamond" pitchFamily="18" charset="-120"/>
              </a:rPr>
              <a:t>Look at your own eye before you look at your neighbour’s.</a:t>
            </a:r>
            <a:endParaRPr lang="en-US" sz="4400" dirty="0"/>
          </a:p>
        </p:txBody>
      </p:sp>
      <p:sp>
        <p:nvSpPr>
          <p:cNvPr id="4" name="Shape 2"/>
          <p:cNvSpPr/>
          <p:nvPr/>
        </p:nvSpPr>
        <p:spPr>
          <a:xfrm>
            <a:off x="812800" y="3723630"/>
            <a:ext cx="1016000" cy="50800"/>
          </a:xfrm>
          <a:prstGeom prst="roundRect">
            <a:avLst>
              <a:gd name="adj" fmla="val 50000"/>
            </a:avLst>
          </a:prstGeom>
          <a:solidFill>
            <a:srgbClr val="E0B44C"/>
          </a:solidFill>
          <a:ln/>
        </p:spPr>
        <p:txBody>
          <a:bodyPr/>
          <a:lstStyle/>
          <a:p>
            <a:endParaRPr lang="en-US"/>
          </a:p>
        </p:txBody>
      </p:sp>
      <p:sp>
        <p:nvSpPr>
          <p:cNvPr id="5" name="Text 3"/>
          <p:cNvSpPr/>
          <p:nvPr/>
        </p:nvSpPr>
        <p:spPr>
          <a:xfrm>
            <a:off x="812800" y="4130030"/>
            <a:ext cx="10883392" cy="1310580"/>
          </a:xfrm>
          <a:prstGeom prst="rect">
            <a:avLst/>
          </a:prstGeom>
          <a:noFill/>
          <a:ln/>
        </p:spPr>
        <p:txBody>
          <a:bodyPr wrap="square" lIns="0" tIns="0" rIns="0" bIns="0" rtlCol="0" anchor="t">
            <a:normAutofit/>
          </a:bodyPr>
          <a:lstStyle/>
          <a:p>
            <a:pPr marL="0" indent="0" algn="l">
              <a:lnSpc>
                <a:spcPts val="5060"/>
              </a:lnSpc>
              <a:buNone/>
            </a:pPr>
            <a:r>
              <a:rPr lang="en-US" sz="4400" b="1" dirty="0">
                <a:solidFill>
                  <a:srgbClr val="F5EFE3"/>
                </a:solidFill>
                <a:latin typeface="EB Garamond" pitchFamily="18" charset="0"/>
                <a:ea typeface="EB Garamond" pitchFamily="18" charset="-122"/>
                <a:cs typeface="EB Garamond" pitchFamily="18" charset="-120"/>
              </a:rPr>
              <a:t>Look at the person in front of you before you look at what they’re wearing.</a:t>
            </a:r>
            <a:endParaRPr lang="en-US" sz="4400" dirty="0"/>
          </a:p>
        </p:txBody>
      </p:sp>
    </p:spTree>
  </p:cSld>
  <p:clrMapOvr>
    <a:masterClrMapping/>
  </p:clrMapOvr>
</p:sld>
</file>

<file path=ppt/theme/theme1.xml><?xml version="1.0" encoding="utf-8"?>
<a:theme xmlns:a="http://schemas.openxmlformats.org/drawingml/2006/main" name="Do Not Judge">
  <a:themeElements>
    <a:clrScheme name="Do Not Judge">
      <a:dk1>
        <a:srgbClr val="16212C"/>
      </a:dk1>
      <a:lt1>
        <a:srgbClr val="F5EFE3"/>
      </a:lt1>
      <a:dk2>
        <a:srgbClr val="2C363E"/>
      </a:dk2>
      <a:lt2>
        <a:srgbClr val="BDBCB5"/>
      </a:lt2>
      <a:accent1>
        <a:srgbClr val="E0B44C"/>
      </a:accent1>
      <a:accent2>
        <a:srgbClr val="8B5E34"/>
      </a:accent2>
      <a:accent3>
        <a:srgbClr val="C9D3DC"/>
      </a:accent3>
      <a:accent4>
        <a:srgbClr val="8EA0B0"/>
      </a:accent4>
      <a:accent5>
        <a:srgbClr val="4A5560"/>
      </a:accent5>
      <a:accent6>
        <a:srgbClr val="E6DCC8"/>
      </a:accent6>
      <a:hlink>
        <a:srgbClr val="0563C1"/>
      </a:hlink>
      <a:folHlink>
        <a:srgbClr val="954F72"/>
      </a:folHlink>
    </a:clrScheme>
    <a:fontScheme name="Do Not Judge">
      <a:majorFont>
        <a:latin typeface="EB Garamon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408</TotalTime>
  <Words>1537</Words>
  <Application>Microsoft Macintosh PowerPoint</Application>
  <PresentationFormat>Widescreen</PresentationFormat>
  <Paragraphs>118</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Arial</vt:lpstr>
      <vt:lpstr>Nunito Sans</vt:lpstr>
      <vt:lpstr>EB Garamond</vt:lpstr>
      <vt:lpstr>Do Not Judge</vt:lpstr>
      <vt:lpstr>Do Not Judge</vt:lpstr>
      <vt:lpstr>One message, many weeks</vt:lpstr>
      <vt:lpstr>PowerPoint Presentation</vt:lpstr>
      <vt:lpstr>PowerPoint Presentation</vt:lpstr>
      <vt:lpstr>PowerPoint Presentation</vt:lpstr>
      <vt:lpstr>PowerPoint Presentation</vt:lpstr>
      <vt:lpstr>A speck. A plank.</vt:lpstr>
      <vt:lpstr>PowerPoint Presentation</vt:lpstr>
      <vt:lpstr>What could the plank be?</vt:lpstr>
      <vt:lpstr>PowerPoint Presentation</vt:lpstr>
      <vt:lpstr>Good message, wrong messenger?</vt:lpstr>
      <vt:lpstr>Fix your own eye first.</vt:lpstr>
      <vt:lpstr>PowerPoint Presentation</vt:lpstr>
      <vt:lpstr>PowerPoint Presentation</vt:lpstr>
      <vt:lpstr>Two visitors. Two seats.</vt:lpstr>
      <vt:lpstr>Don’t hand out seats by looks.</vt:lpstr>
      <vt:lpstr>Two mistakes</vt:lpstr>
      <vt:lpstr>Four questions to carry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Not Judge</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Nunito Sans
Copyright 2016 The Nunito Sans Project Authors (https://github.com/Fonthausen/NunitoSans)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Richard Odufisan</cp:lastModifiedBy>
  <cp:revision>2</cp:revision>
  <dcterms:created xsi:type="dcterms:W3CDTF">2026-10-24T10:14:40Z</dcterms:created>
  <dcterms:modified xsi:type="dcterms:W3CDTF">2026-10-24T17:14:45Z</dcterms:modified>
</cp:coreProperties>
</file>